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6" r:id="rId4"/>
  </p:sldMasterIdLst>
  <p:notesMasterIdLst>
    <p:notesMasterId r:id="rId32"/>
  </p:notesMasterIdLst>
  <p:sldIdLst>
    <p:sldId id="256" r:id="rId5"/>
    <p:sldId id="257" r:id="rId6"/>
    <p:sldId id="266" r:id="rId7"/>
    <p:sldId id="258" r:id="rId8"/>
    <p:sldId id="259" r:id="rId9"/>
    <p:sldId id="313" r:id="rId10"/>
    <p:sldId id="314" r:id="rId11"/>
    <p:sldId id="315" r:id="rId12"/>
    <p:sldId id="316" r:id="rId13"/>
    <p:sldId id="317" r:id="rId14"/>
    <p:sldId id="319" r:id="rId15"/>
    <p:sldId id="320" r:id="rId16"/>
    <p:sldId id="321" r:id="rId17"/>
    <p:sldId id="322" r:id="rId18"/>
    <p:sldId id="323" r:id="rId19"/>
    <p:sldId id="332" r:id="rId20"/>
    <p:sldId id="333" r:id="rId21"/>
    <p:sldId id="334" r:id="rId22"/>
    <p:sldId id="324" r:id="rId23"/>
    <p:sldId id="325" r:id="rId24"/>
    <p:sldId id="326" r:id="rId25"/>
    <p:sldId id="331" r:id="rId26"/>
    <p:sldId id="327" r:id="rId27"/>
    <p:sldId id="328" r:id="rId28"/>
    <p:sldId id="330" r:id="rId29"/>
    <p:sldId id="329" r:id="rId30"/>
    <p:sldId id="318" r:id="rId31"/>
  </p:sldIdLst>
  <p:sldSz cx="9144000" cy="6858000" type="screen4x3"/>
  <p:notesSz cx="6797675" cy="99282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5306"/>
    <a:srgbClr val="DF3C06"/>
    <a:srgbClr val="5A5A59"/>
    <a:srgbClr val="F7B385"/>
    <a:srgbClr val="A5A6A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890" autoAdjust="0"/>
    <p:restoredTop sz="68275" autoAdjust="0"/>
  </p:normalViewPr>
  <p:slideViewPr>
    <p:cSldViewPr snapToGrid="0" snapToObjects="1">
      <p:cViewPr varScale="1">
        <p:scale>
          <a:sx n="72" d="100"/>
          <a:sy n="72" d="100"/>
        </p:scale>
        <p:origin x="1326"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79" d="100"/>
          <a:sy n="79" d="100"/>
        </p:scale>
        <p:origin x="-3936" y="-84"/>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91333581-9709-4744-951C-ACEFFD2B2182}" type="datetimeFigureOut">
              <a:rPr lang="en-GB" smtClean="0"/>
              <a:t>22/10/2021</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450" y="4716463"/>
            <a:ext cx="5438775" cy="44672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CAF9DCF4-537F-4EB2-B888-D45C6C13859D}" type="slidenum">
              <a:rPr lang="en-GB" smtClean="0"/>
              <a:t>‹#›</a:t>
            </a:fld>
            <a:endParaRPr lang="en-GB"/>
          </a:p>
        </p:txBody>
      </p:sp>
    </p:spTree>
    <p:extLst>
      <p:ext uri="{BB962C8B-B14F-4D97-AF65-F5344CB8AC3E}">
        <p14:creationId xmlns:p14="http://schemas.microsoft.com/office/powerpoint/2010/main" val="42914809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the  NEA walkthrough for Eduqas</a:t>
            </a:r>
            <a:r>
              <a:rPr lang="en-US" baseline="0" dirty="0"/>
              <a:t> GCSE Music, Component 2 Composing</a:t>
            </a:r>
            <a:endParaRPr lang="en-GB" dirty="0"/>
          </a:p>
        </p:txBody>
      </p:sp>
      <p:sp>
        <p:nvSpPr>
          <p:cNvPr id="4" name="Slide Number Placeholder 3"/>
          <p:cNvSpPr>
            <a:spLocks noGrp="1"/>
          </p:cNvSpPr>
          <p:nvPr>
            <p:ph type="sldNum" sz="quarter" idx="5"/>
          </p:nvPr>
        </p:nvSpPr>
        <p:spPr/>
        <p:txBody>
          <a:bodyPr/>
          <a:lstStyle/>
          <a:p>
            <a:fld id="{CAF9DCF4-537F-4EB2-B888-D45C6C13859D}" type="slidenum">
              <a:rPr lang="en-GB" smtClean="0"/>
              <a:t>1</a:t>
            </a:fld>
            <a:endParaRPr lang="en-GB"/>
          </a:p>
        </p:txBody>
      </p:sp>
    </p:spTree>
    <p:extLst>
      <p:ext uri="{BB962C8B-B14F-4D97-AF65-F5344CB8AC3E}">
        <p14:creationId xmlns:p14="http://schemas.microsoft.com/office/powerpoint/2010/main" val="6627903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Group work is not allowed</a:t>
            </a:r>
            <a:r>
              <a:rPr lang="en-GB" baseline="0" dirty="0"/>
              <a:t> – this qualification is an individual qualification. (Read slide)</a:t>
            </a:r>
          </a:p>
          <a:p>
            <a:r>
              <a:rPr lang="en-GB" baseline="0" dirty="0"/>
              <a:t>The penalties for using someone else’s ideas are severe. </a:t>
            </a:r>
          </a:p>
          <a:p>
            <a:r>
              <a:rPr lang="en-GB" baseline="0" dirty="0"/>
              <a:t>Take careful note of the advice and guidance given by your teacher to learn new skills, and improve existing skills and musical ideas. Get your first ideas to a good standard, making sure that they make sense and are well balanced. Then you can develop and improve the content to impress with your musical understanding.</a:t>
            </a:r>
            <a:endParaRPr lang="en-GB" dirty="0"/>
          </a:p>
          <a:p>
            <a:endParaRPr lang="en-GB" dirty="0"/>
          </a:p>
        </p:txBody>
      </p:sp>
      <p:sp>
        <p:nvSpPr>
          <p:cNvPr id="4" name="Slide Number Placeholder 3"/>
          <p:cNvSpPr>
            <a:spLocks noGrp="1"/>
          </p:cNvSpPr>
          <p:nvPr>
            <p:ph type="sldNum" sz="quarter" idx="5"/>
          </p:nvPr>
        </p:nvSpPr>
        <p:spPr/>
        <p:txBody>
          <a:bodyPr/>
          <a:lstStyle/>
          <a:p>
            <a:fld id="{CAF9DCF4-537F-4EB2-B888-D45C6C13859D}" type="slidenum">
              <a:rPr lang="en-GB" smtClean="0"/>
              <a:t>10</a:t>
            </a:fld>
            <a:endParaRPr lang="en-GB"/>
          </a:p>
        </p:txBody>
      </p:sp>
    </p:spTree>
    <p:extLst>
      <p:ext uri="{BB962C8B-B14F-4D97-AF65-F5344CB8AC3E}">
        <p14:creationId xmlns:p14="http://schemas.microsoft.com/office/powerpoint/2010/main" val="28427253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aseline="0" dirty="0">
                <a:solidFill>
                  <a:srgbClr val="FF0000"/>
                </a:solidFill>
                <a:latin typeface="+mn-lt"/>
              </a:rPr>
              <a:t>It has already been stated that you will have a good deal of free choice in choosing the brief – even writing your own! So, you will be able to use some of your best ideas that you have been composing and collecting throughout the course so far. It is a good idea to keep all your musical ideas for Composing together, so that you will have useful material at hand. (*Read bottom notes on slide).</a:t>
            </a:r>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CAF9DCF4-537F-4EB2-B888-D45C6C13859D}" type="slidenum">
              <a:rPr lang="en-GB" smtClean="0"/>
              <a:t>11</a:t>
            </a:fld>
            <a:endParaRPr lang="en-GB"/>
          </a:p>
        </p:txBody>
      </p:sp>
    </p:spTree>
    <p:extLst>
      <p:ext uri="{BB962C8B-B14F-4D97-AF65-F5344CB8AC3E}">
        <p14:creationId xmlns:p14="http://schemas.microsoft.com/office/powerpoint/2010/main" val="21379299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(Read slide)</a:t>
            </a:r>
          </a:p>
          <a:p>
            <a:r>
              <a:rPr lang="en-GB" dirty="0"/>
              <a:t>Music department facilities</a:t>
            </a:r>
            <a:r>
              <a:rPr lang="en-GB" baseline="0" dirty="0"/>
              <a:t> and your personal musical equipment are available for you to use to create your musical ideas. Your notebook / manuscript /music sketch book must always be kept to hand. Make sure that your save your work carefully and correctly.</a:t>
            </a:r>
            <a:endParaRPr lang="en-GB"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CAF9DCF4-537F-4EB2-B888-D45C6C13859D}" type="slidenum">
              <a:rPr lang="en-GB" smtClean="0"/>
              <a:t>12</a:t>
            </a:fld>
            <a:endParaRPr lang="en-GB"/>
          </a:p>
        </p:txBody>
      </p:sp>
    </p:spTree>
    <p:extLst>
      <p:ext uri="{BB962C8B-B14F-4D97-AF65-F5344CB8AC3E}">
        <p14:creationId xmlns:p14="http://schemas.microsoft.com/office/powerpoint/2010/main" val="5886291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(Read</a:t>
            </a:r>
            <a:r>
              <a:rPr lang="en-GB" baseline="0" dirty="0"/>
              <a:t> slide)</a:t>
            </a:r>
            <a:endParaRPr lang="en-GB" dirty="0"/>
          </a:p>
          <a:p>
            <a:endParaRPr lang="en-GB" dirty="0"/>
          </a:p>
        </p:txBody>
      </p:sp>
      <p:sp>
        <p:nvSpPr>
          <p:cNvPr id="4" name="Slide Number Placeholder 3"/>
          <p:cNvSpPr>
            <a:spLocks noGrp="1"/>
          </p:cNvSpPr>
          <p:nvPr>
            <p:ph type="sldNum" sz="quarter" idx="5"/>
          </p:nvPr>
        </p:nvSpPr>
        <p:spPr/>
        <p:txBody>
          <a:bodyPr/>
          <a:lstStyle/>
          <a:p>
            <a:fld id="{CAF9DCF4-537F-4EB2-B888-D45C6C13859D}" type="slidenum">
              <a:rPr lang="en-GB" smtClean="0"/>
              <a:t>13</a:t>
            </a:fld>
            <a:endParaRPr lang="en-GB"/>
          </a:p>
        </p:txBody>
      </p:sp>
    </p:spTree>
    <p:extLst>
      <p:ext uri="{BB962C8B-B14F-4D97-AF65-F5344CB8AC3E}">
        <p14:creationId xmlns:p14="http://schemas.microsoft.com/office/powerpoint/2010/main" val="41743268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The first example given here is about melody.</a:t>
            </a:r>
          </a:p>
          <a:p>
            <a:r>
              <a:rPr lang="en-GB" baseline="0" dirty="0"/>
              <a:t>You may also want to think about whether Melody will be a main focus in your piece. For example, are you going to have a main substantial theme in the first section – or build up to it with shorter patterns anticipating what is to come? If the piece describes something sad, decide which musical features may be suitable.</a:t>
            </a:r>
          </a:p>
          <a:p>
            <a:endParaRPr lang="en-GB" dirty="0"/>
          </a:p>
        </p:txBody>
      </p:sp>
      <p:sp>
        <p:nvSpPr>
          <p:cNvPr id="4" name="Slide Number Placeholder 3"/>
          <p:cNvSpPr>
            <a:spLocks noGrp="1"/>
          </p:cNvSpPr>
          <p:nvPr>
            <p:ph type="sldNum" sz="quarter" idx="5"/>
          </p:nvPr>
        </p:nvSpPr>
        <p:spPr/>
        <p:txBody>
          <a:bodyPr/>
          <a:lstStyle/>
          <a:p>
            <a:fld id="{CAF9DCF4-537F-4EB2-B888-D45C6C13859D}" type="slidenum">
              <a:rPr lang="en-GB" smtClean="0"/>
              <a:t>14</a:t>
            </a:fld>
            <a:endParaRPr lang="en-GB"/>
          </a:p>
        </p:txBody>
      </p:sp>
    </p:spTree>
    <p:extLst>
      <p:ext uri="{BB962C8B-B14F-4D97-AF65-F5344CB8AC3E}">
        <p14:creationId xmlns:p14="http://schemas.microsoft.com/office/powerpoint/2010/main" val="39479375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a:t>
            </a:r>
            <a:r>
              <a:rPr lang="en-GB" baseline="0" dirty="0"/>
              <a:t> next few</a:t>
            </a:r>
            <a:r>
              <a:rPr lang="en-GB" dirty="0"/>
              <a:t> slides mention more elements </a:t>
            </a:r>
            <a:r>
              <a:rPr lang="en-GB" baseline="0" dirty="0"/>
              <a:t> -</a:t>
            </a:r>
            <a:r>
              <a:rPr lang="en-GB" dirty="0"/>
              <a:t> e.g. Harmony, Instrumentation, Structure, reminding you of the need to include contrasts and develop your initial ideas. (Read slide)</a:t>
            </a:r>
          </a:p>
          <a:p>
            <a:r>
              <a:rPr lang="en-GB" dirty="0"/>
              <a:t>Remember:</a:t>
            </a:r>
            <a:r>
              <a:rPr lang="en-GB" baseline="0" dirty="0"/>
              <a:t> your piece needs to be COHERENT. Don’t try to include all sorts of different ideas, otherwise it will seem muddled. Choose your ideas because they suit the topic, refine them so they make sense, and develop them so that you have added musical interest and focus, and the work does not just depend on repetition.</a:t>
            </a:r>
            <a:endParaRPr lang="en-GB" dirty="0"/>
          </a:p>
          <a:p>
            <a:endParaRPr lang="en-GB" dirty="0"/>
          </a:p>
        </p:txBody>
      </p:sp>
      <p:sp>
        <p:nvSpPr>
          <p:cNvPr id="4" name="Slide Number Placeholder 3"/>
          <p:cNvSpPr>
            <a:spLocks noGrp="1"/>
          </p:cNvSpPr>
          <p:nvPr>
            <p:ph type="sldNum" sz="quarter" idx="5"/>
          </p:nvPr>
        </p:nvSpPr>
        <p:spPr/>
        <p:txBody>
          <a:bodyPr/>
          <a:lstStyle/>
          <a:p>
            <a:fld id="{CAF9DCF4-537F-4EB2-B888-D45C6C13859D}" type="slidenum">
              <a:rPr lang="en-GB" smtClean="0"/>
              <a:t>15</a:t>
            </a:fld>
            <a:endParaRPr lang="en-GB"/>
          </a:p>
        </p:txBody>
      </p:sp>
    </p:spTree>
    <p:extLst>
      <p:ext uri="{BB962C8B-B14F-4D97-AF65-F5344CB8AC3E}">
        <p14:creationId xmlns:p14="http://schemas.microsoft.com/office/powerpoint/2010/main" val="29879736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(Read</a:t>
            </a:r>
            <a:r>
              <a:rPr lang="en-GB" baseline="0" dirty="0"/>
              <a:t> slide).</a:t>
            </a:r>
          </a:p>
          <a:p>
            <a:r>
              <a:rPr lang="en-GB" baseline="0" dirty="0"/>
              <a:t>Some students opt for very challenging groups such as orchestras, or choirs and accompaniments. However, there is no need for this: if you are a singer, then it’s best to write a song, and work out how you will write an accompaniment for your song. If you play guitar, and your usual method of performance is to accompany yourself, then do just that, and record your own performance. If you want anyone else to perform with you, you have to write the parts for them; you could record your own ideas live or on a computer.</a:t>
            </a:r>
            <a:endParaRPr lang="en-GB" dirty="0"/>
          </a:p>
          <a:p>
            <a:endParaRPr lang="en-GB" dirty="0"/>
          </a:p>
        </p:txBody>
      </p:sp>
      <p:sp>
        <p:nvSpPr>
          <p:cNvPr id="4" name="Slide Number Placeholder 3"/>
          <p:cNvSpPr>
            <a:spLocks noGrp="1"/>
          </p:cNvSpPr>
          <p:nvPr>
            <p:ph type="sldNum" sz="quarter" idx="5"/>
          </p:nvPr>
        </p:nvSpPr>
        <p:spPr/>
        <p:txBody>
          <a:bodyPr/>
          <a:lstStyle/>
          <a:p>
            <a:fld id="{CAF9DCF4-537F-4EB2-B888-D45C6C13859D}" type="slidenum">
              <a:rPr lang="en-GB" smtClean="0"/>
              <a:t>16</a:t>
            </a:fld>
            <a:endParaRPr lang="en-GB"/>
          </a:p>
        </p:txBody>
      </p:sp>
    </p:spTree>
    <p:extLst>
      <p:ext uri="{BB962C8B-B14F-4D97-AF65-F5344CB8AC3E}">
        <p14:creationId xmlns:p14="http://schemas.microsoft.com/office/powerpoint/2010/main" val="4391833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(Read</a:t>
            </a:r>
            <a:r>
              <a:rPr lang="en-GB" baseline="0" dirty="0"/>
              <a:t> slide</a:t>
            </a:r>
            <a:r>
              <a:rPr lang="en-GB" dirty="0"/>
              <a:t>)These are some examples of how to structure your ideas. But this list is not exhaustive! The main thing is that your final piece has a clearly identifiable shape, or focus. You may well decide on</a:t>
            </a:r>
            <a:r>
              <a:rPr lang="en-GB" baseline="0" dirty="0"/>
              <a:t> a set form (such as Ternary, Binary or Rondo), you may plan a ‘mood’ piece where emotions build up, or wind down. You may follow a series of scenes or events from a storyboard, or present ideas in a piece where the content sets the musical scene for what is to follow (like an overture, or musical prologue). Always remember to explain your intentions and plans in your candidate log.</a:t>
            </a:r>
            <a:endParaRPr lang="en-GB" dirty="0"/>
          </a:p>
          <a:p>
            <a:endParaRPr lang="en-GB" dirty="0"/>
          </a:p>
        </p:txBody>
      </p:sp>
      <p:sp>
        <p:nvSpPr>
          <p:cNvPr id="4" name="Slide Number Placeholder 3"/>
          <p:cNvSpPr>
            <a:spLocks noGrp="1"/>
          </p:cNvSpPr>
          <p:nvPr>
            <p:ph type="sldNum" sz="quarter" idx="5"/>
          </p:nvPr>
        </p:nvSpPr>
        <p:spPr/>
        <p:txBody>
          <a:bodyPr/>
          <a:lstStyle/>
          <a:p>
            <a:fld id="{CAF9DCF4-537F-4EB2-B888-D45C6C13859D}" type="slidenum">
              <a:rPr lang="en-GB" smtClean="0"/>
              <a:t>17</a:t>
            </a:fld>
            <a:endParaRPr lang="en-GB"/>
          </a:p>
        </p:txBody>
      </p:sp>
    </p:spTree>
    <p:extLst>
      <p:ext uri="{BB962C8B-B14F-4D97-AF65-F5344CB8AC3E}">
        <p14:creationId xmlns:p14="http://schemas.microsoft.com/office/powerpoint/2010/main" val="41660801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There are other musical elements to be</a:t>
            </a:r>
            <a:r>
              <a:rPr lang="en-GB" baseline="0" dirty="0"/>
              <a:t> taken into account, such as (read slide). Plans for these, and how you use them should be kept in your musical sketch-book. If something doesn’t work very well, don’t be afraid to change it! Plan to contrast your ideas – but don’t make them so different that they feel out of place completely. It is better to focus on a few ideas, and then decide how to develop them. This will ensure contrast.</a:t>
            </a:r>
            <a:endParaRPr lang="en-GB" dirty="0"/>
          </a:p>
          <a:p>
            <a:endParaRPr lang="en-GB" dirty="0"/>
          </a:p>
        </p:txBody>
      </p:sp>
      <p:sp>
        <p:nvSpPr>
          <p:cNvPr id="4" name="Slide Number Placeholder 3"/>
          <p:cNvSpPr>
            <a:spLocks noGrp="1"/>
          </p:cNvSpPr>
          <p:nvPr>
            <p:ph type="sldNum" sz="quarter" idx="5"/>
          </p:nvPr>
        </p:nvSpPr>
        <p:spPr/>
        <p:txBody>
          <a:bodyPr/>
          <a:lstStyle/>
          <a:p>
            <a:fld id="{CAF9DCF4-537F-4EB2-B888-D45C6C13859D}" type="slidenum">
              <a:rPr lang="en-GB" smtClean="0"/>
              <a:t>18</a:t>
            </a:fld>
            <a:endParaRPr lang="en-GB"/>
          </a:p>
        </p:txBody>
      </p:sp>
    </p:spTree>
    <p:extLst>
      <p:ext uri="{BB962C8B-B14F-4D97-AF65-F5344CB8AC3E}">
        <p14:creationId xmlns:p14="http://schemas.microsoft.com/office/powerpoint/2010/main" val="36155293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(Read</a:t>
            </a:r>
            <a:r>
              <a:rPr lang="en-GB" baseline="0" dirty="0"/>
              <a:t> slide) </a:t>
            </a:r>
            <a:r>
              <a:rPr lang="en-GB" dirty="0"/>
              <a:t>Once you are happy that your main ideas possibly the first section of you piece is complete and well balanced, you will gain more credit by developing your material. Devices are so useful for this: for example, by copying the ideas at a different pitch,</a:t>
            </a:r>
            <a:r>
              <a:rPr lang="en-GB" baseline="0" dirty="0"/>
              <a:t> echo the ideas in different layers or instruments, changing the key, adding another melody (like a descant) </a:t>
            </a:r>
            <a:r>
              <a:rPr lang="en-GB" i="1" baseline="0" dirty="0"/>
              <a:t>etc.</a:t>
            </a:r>
          </a:p>
          <a:p>
            <a:endParaRPr lang="en-GB" dirty="0"/>
          </a:p>
        </p:txBody>
      </p:sp>
      <p:sp>
        <p:nvSpPr>
          <p:cNvPr id="4" name="Slide Number Placeholder 3"/>
          <p:cNvSpPr>
            <a:spLocks noGrp="1"/>
          </p:cNvSpPr>
          <p:nvPr>
            <p:ph type="sldNum" sz="quarter" idx="5"/>
          </p:nvPr>
        </p:nvSpPr>
        <p:spPr/>
        <p:txBody>
          <a:bodyPr/>
          <a:lstStyle/>
          <a:p>
            <a:fld id="{CAF9DCF4-537F-4EB2-B888-D45C6C13859D}" type="slidenum">
              <a:rPr lang="en-GB" smtClean="0"/>
              <a:t>19</a:t>
            </a:fld>
            <a:endParaRPr lang="en-GB"/>
          </a:p>
        </p:txBody>
      </p:sp>
    </p:spTree>
    <p:extLst>
      <p:ext uri="{BB962C8B-B14F-4D97-AF65-F5344CB8AC3E}">
        <p14:creationId xmlns:p14="http://schemas.microsoft.com/office/powerpoint/2010/main" val="26782457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Read slide</a:t>
            </a:r>
          </a:p>
        </p:txBody>
      </p:sp>
      <p:sp>
        <p:nvSpPr>
          <p:cNvPr id="4" name="Slide Number Placeholder 3"/>
          <p:cNvSpPr>
            <a:spLocks noGrp="1"/>
          </p:cNvSpPr>
          <p:nvPr>
            <p:ph type="sldNum" sz="quarter" idx="5"/>
          </p:nvPr>
        </p:nvSpPr>
        <p:spPr/>
        <p:txBody>
          <a:bodyPr/>
          <a:lstStyle/>
          <a:p>
            <a:fld id="{CAF9DCF4-537F-4EB2-B888-D45C6C13859D}" type="slidenum">
              <a:rPr lang="en-GB" smtClean="0"/>
              <a:t>2</a:t>
            </a:fld>
            <a:endParaRPr lang="en-GB"/>
          </a:p>
        </p:txBody>
      </p:sp>
    </p:spTree>
    <p:extLst>
      <p:ext uri="{BB962C8B-B14F-4D97-AF65-F5344CB8AC3E}">
        <p14:creationId xmlns:p14="http://schemas.microsoft.com/office/powerpoint/2010/main" val="1265588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Here are some examples of devices you can use. (Read</a:t>
            </a:r>
            <a:r>
              <a:rPr lang="en-GB" baseline="0" dirty="0"/>
              <a:t> slide). </a:t>
            </a:r>
            <a:r>
              <a:rPr lang="en-GB" dirty="0"/>
              <a:t> Keep a note of these in your composition scrap book with a definition or example of each. Your teacher will be able to suggest more devices you could consider.</a:t>
            </a:r>
            <a:endParaRPr lang="en-GB" i="1" baseline="0" dirty="0"/>
          </a:p>
          <a:p>
            <a:endParaRPr lang="en-GB" dirty="0"/>
          </a:p>
        </p:txBody>
      </p:sp>
      <p:sp>
        <p:nvSpPr>
          <p:cNvPr id="4" name="Slide Number Placeholder 3"/>
          <p:cNvSpPr>
            <a:spLocks noGrp="1"/>
          </p:cNvSpPr>
          <p:nvPr>
            <p:ph type="sldNum" sz="quarter" idx="5"/>
          </p:nvPr>
        </p:nvSpPr>
        <p:spPr/>
        <p:txBody>
          <a:bodyPr/>
          <a:lstStyle/>
          <a:p>
            <a:fld id="{CAF9DCF4-537F-4EB2-B888-D45C6C13859D}" type="slidenum">
              <a:rPr lang="en-GB" smtClean="0"/>
              <a:t>20</a:t>
            </a:fld>
            <a:endParaRPr lang="en-GB"/>
          </a:p>
        </p:txBody>
      </p:sp>
    </p:spTree>
    <p:extLst>
      <p:ext uri="{BB962C8B-B14F-4D97-AF65-F5344CB8AC3E}">
        <p14:creationId xmlns:p14="http://schemas.microsoft.com/office/powerpoint/2010/main" val="26402452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71500" indent="-571500">
              <a:buFont typeface="Arial" panose="020B0604020202020204" pitchFamily="34" charset="0"/>
              <a:buChar char="•"/>
            </a:pPr>
            <a:r>
              <a:rPr lang="en-GB" sz="1200" dirty="0">
                <a:ea typeface="Cambria" panose="02040503050406030204" pitchFamily="18" charset="0"/>
                <a:cs typeface="Cambria" panose="02040503050406030204" pitchFamily="18" charset="0"/>
              </a:rPr>
              <a:t>Your work will be marked by your teacher who will follow set marking criteria. These are not a secret - you can find them in the specification. Read 2</a:t>
            </a:r>
            <a:r>
              <a:rPr lang="en-GB" sz="1200" baseline="30000" dirty="0">
                <a:ea typeface="Cambria" panose="02040503050406030204" pitchFamily="18" charset="0"/>
                <a:cs typeface="Cambria" panose="02040503050406030204" pitchFamily="18" charset="0"/>
              </a:rPr>
              <a:t>nd</a:t>
            </a:r>
            <a:r>
              <a:rPr lang="en-GB" sz="1200" dirty="0">
                <a:ea typeface="Cambria" panose="02040503050406030204" pitchFamily="18" charset="0"/>
                <a:cs typeface="Cambria" panose="02040503050406030204" pitchFamily="18" charset="0"/>
              </a:rPr>
              <a:t> bullet point)</a:t>
            </a:r>
          </a:p>
          <a:p>
            <a:endParaRPr lang="en-GB" sz="1200" dirty="0">
              <a:ea typeface="Cambria" panose="02040503050406030204" pitchFamily="18" charset="0"/>
              <a:cs typeface="Cambria" panose="02040503050406030204" pitchFamily="18" charset="0"/>
            </a:endParaRPr>
          </a:p>
          <a:p>
            <a:pPr marL="571500" indent="-571500">
              <a:buFont typeface="Arial" panose="020B0604020202020204" pitchFamily="34" charset="0"/>
              <a:buChar char="•"/>
            </a:pPr>
            <a:r>
              <a:rPr lang="en-GB" sz="1200" dirty="0">
                <a:ea typeface="Cambria" panose="02040503050406030204" pitchFamily="18" charset="0"/>
                <a:cs typeface="Cambria" panose="02040503050406030204" pitchFamily="18" charset="0"/>
              </a:rPr>
              <a:t>Your work may be requested by the Awarding Body in a sample for moderation – this is to make sure marking is consistent across all centres.  </a:t>
            </a:r>
          </a:p>
          <a:p>
            <a:endParaRPr lang="en-GB" dirty="0"/>
          </a:p>
          <a:p>
            <a:endParaRPr lang="en-GB" dirty="0"/>
          </a:p>
        </p:txBody>
      </p:sp>
      <p:sp>
        <p:nvSpPr>
          <p:cNvPr id="4" name="Slide Number Placeholder 3"/>
          <p:cNvSpPr>
            <a:spLocks noGrp="1"/>
          </p:cNvSpPr>
          <p:nvPr>
            <p:ph type="sldNum" sz="quarter" idx="5"/>
          </p:nvPr>
        </p:nvSpPr>
        <p:spPr/>
        <p:txBody>
          <a:bodyPr/>
          <a:lstStyle/>
          <a:p>
            <a:fld id="{CAF9DCF4-537F-4EB2-B888-D45C6C13859D}" type="slidenum">
              <a:rPr lang="en-GB" smtClean="0"/>
              <a:t>21</a:t>
            </a:fld>
            <a:endParaRPr lang="en-GB"/>
          </a:p>
        </p:txBody>
      </p:sp>
    </p:spTree>
    <p:extLst>
      <p:ext uri="{BB962C8B-B14F-4D97-AF65-F5344CB8AC3E}">
        <p14:creationId xmlns:p14="http://schemas.microsoft.com/office/powerpoint/2010/main" val="24428842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slide shows what you need to present to get good marks. If you look at the official assessment criteria in the specification, you will see that they are in 3 columns, and there are 4 marking bands for</a:t>
            </a:r>
            <a:r>
              <a:rPr lang="en-GB" baseline="0" dirty="0"/>
              <a:t> each of the columns. You can use these yourselves to consider how successfully you have achieved each of the criteria in your piece. They may give you some idea of what else to do, or how to improve what you have already done. </a:t>
            </a:r>
          </a:p>
          <a:p>
            <a:endParaRPr lang="en-GB" baseline="0" dirty="0"/>
          </a:p>
          <a:p>
            <a:r>
              <a:rPr lang="en-GB" baseline="0" dirty="0"/>
              <a:t>The assessment criteria are what the teacher will use to assess your work.</a:t>
            </a:r>
            <a:endParaRPr lang="en-GB" dirty="0"/>
          </a:p>
          <a:p>
            <a:endParaRPr lang="en-GB" dirty="0"/>
          </a:p>
        </p:txBody>
      </p:sp>
      <p:sp>
        <p:nvSpPr>
          <p:cNvPr id="4" name="Slide Number Placeholder 3"/>
          <p:cNvSpPr>
            <a:spLocks noGrp="1"/>
          </p:cNvSpPr>
          <p:nvPr>
            <p:ph type="sldNum" sz="quarter" idx="5"/>
          </p:nvPr>
        </p:nvSpPr>
        <p:spPr/>
        <p:txBody>
          <a:bodyPr/>
          <a:lstStyle/>
          <a:p>
            <a:fld id="{CAF9DCF4-537F-4EB2-B888-D45C6C13859D}" type="slidenum">
              <a:rPr lang="en-GB" smtClean="0"/>
              <a:t>22</a:t>
            </a:fld>
            <a:endParaRPr lang="en-GB"/>
          </a:p>
        </p:txBody>
      </p:sp>
    </p:spTree>
    <p:extLst>
      <p:ext uri="{BB962C8B-B14F-4D97-AF65-F5344CB8AC3E}">
        <p14:creationId xmlns:p14="http://schemas.microsoft.com/office/powerpoint/2010/main" val="6003374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 reminder now of how to present your work. (Read slide)</a:t>
            </a:r>
          </a:p>
          <a:p>
            <a:endParaRPr lang="en-GB" dirty="0"/>
          </a:p>
        </p:txBody>
      </p:sp>
      <p:sp>
        <p:nvSpPr>
          <p:cNvPr id="4" name="Slide Number Placeholder 3"/>
          <p:cNvSpPr>
            <a:spLocks noGrp="1"/>
          </p:cNvSpPr>
          <p:nvPr>
            <p:ph type="sldNum" sz="quarter" idx="5"/>
          </p:nvPr>
        </p:nvSpPr>
        <p:spPr/>
        <p:txBody>
          <a:bodyPr/>
          <a:lstStyle/>
          <a:p>
            <a:fld id="{CAF9DCF4-537F-4EB2-B888-D45C6C13859D}" type="slidenum">
              <a:rPr lang="en-GB" smtClean="0"/>
              <a:t>23</a:t>
            </a:fld>
            <a:endParaRPr lang="en-GB"/>
          </a:p>
        </p:txBody>
      </p:sp>
    </p:spTree>
    <p:extLst>
      <p:ext uri="{BB962C8B-B14F-4D97-AF65-F5344CB8AC3E}">
        <p14:creationId xmlns:p14="http://schemas.microsoft.com/office/powerpoint/2010/main" val="8030237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sz="1200" dirty="0"/>
              <a:t>Any musical material in your composition which was composed by anyone other than you can not receive any credit. So if you write variations on an existing theme by Mozart you cannot get credit for Mozart’s work. Any loops which are part of a piece of software, such as </a:t>
            </a:r>
            <a:r>
              <a:rPr lang="en-GB" sz="1200" dirty="0" err="1"/>
              <a:t>Garageband</a:t>
            </a:r>
            <a:r>
              <a:rPr lang="en-GB" sz="1200" dirty="0"/>
              <a:t>, can not be credited as your own ideas. If your teacher gives you a chord sequence to use this cannot be credited as your work.</a:t>
            </a:r>
          </a:p>
          <a:p>
            <a:pPr marL="0" indent="0">
              <a:buFont typeface="Arial" panose="020B0604020202020204" pitchFamily="34" charset="0"/>
              <a:buNone/>
            </a:pPr>
            <a:endParaRPr lang="en-GB" sz="1200" dirty="0"/>
          </a:p>
          <a:p>
            <a:pPr marL="0" indent="0">
              <a:buFont typeface="Arial" panose="020B0604020202020204" pitchFamily="34" charset="0"/>
              <a:buNone/>
            </a:pPr>
            <a:r>
              <a:rPr lang="en-GB" sz="1200" dirty="0"/>
              <a:t>If you have used anything in your compositions which is not original you must give full details of this in your composing log. </a:t>
            </a:r>
            <a:endParaRPr lang="en-GB" dirty="0"/>
          </a:p>
          <a:p>
            <a:endParaRPr lang="en-GB" dirty="0"/>
          </a:p>
        </p:txBody>
      </p:sp>
      <p:sp>
        <p:nvSpPr>
          <p:cNvPr id="4" name="Slide Number Placeholder 3"/>
          <p:cNvSpPr>
            <a:spLocks noGrp="1"/>
          </p:cNvSpPr>
          <p:nvPr>
            <p:ph type="sldNum" sz="quarter" idx="5"/>
          </p:nvPr>
        </p:nvSpPr>
        <p:spPr/>
        <p:txBody>
          <a:bodyPr/>
          <a:lstStyle/>
          <a:p>
            <a:fld id="{CAF9DCF4-537F-4EB2-B888-D45C6C13859D}" type="slidenum">
              <a:rPr lang="en-GB" smtClean="0"/>
              <a:t>24</a:t>
            </a:fld>
            <a:endParaRPr lang="en-GB"/>
          </a:p>
        </p:txBody>
      </p:sp>
    </p:spTree>
    <p:extLst>
      <p:ext uri="{BB962C8B-B14F-4D97-AF65-F5344CB8AC3E}">
        <p14:creationId xmlns:p14="http://schemas.microsoft.com/office/powerpoint/2010/main" val="13930961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(Read slide)</a:t>
            </a:r>
          </a:p>
          <a:p>
            <a:r>
              <a:rPr lang="en-US" sz="1200" b="1" dirty="0"/>
              <a:t>Remember: if you copy the ideas of others and do not show your sources in the composing log, this will be considered as cheating.</a:t>
            </a:r>
            <a:endParaRPr lang="en-GB" sz="1200" b="1" dirty="0"/>
          </a:p>
          <a:p>
            <a:endParaRPr lang="en-GB" dirty="0"/>
          </a:p>
        </p:txBody>
      </p:sp>
      <p:sp>
        <p:nvSpPr>
          <p:cNvPr id="4" name="Slide Number Placeholder 3"/>
          <p:cNvSpPr>
            <a:spLocks noGrp="1"/>
          </p:cNvSpPr>
          <p:nvPr>
            <p:ph type="sldNum" sz="quarter" idx="5"/>
          </p:nvPr>
        </p:nvSpPr>
        <p:spPr/>
        <p:txBody>
          <a:bodyPr/>
          <a:lstStyle/>
          <a:p>
            <a:fld id="{CAF9DCF4-537F-4EB2-B888-D45C6C13859D}" type="slidenum">
              <a:rPr lang="en-GB" smtClean="0"/>
              <a:t>25</a:t>
            </a:fld>
            <a:endParaRPr lang="en-GB"/>
          </a:p>
        </p:txBody>
      </p:sp>
    </p:spTree>
    <p:extLst>
      <p:ext uri="{BB962C8B-B14F-4D97-AF65-F5344CB8AC3E}">
        <p14:creationId xmlns:p14="http://schemas.microsoft.com/office/powerpoint/2010/main" val="35239399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a:t>
            </a:r>
            <a:r>
              <a:rPr lang="en-GB" baseline="0" dirty="0"/>
              <a:t> aims of this presentation are to help you understand what you need to do for the Composing coursework part of the GCSE Music course, so that you can achieve your best. By the end of this session you should be aware of </a:t>
            </a:r>
          </a:p>
          <a:p>
            <a:r>
              <a:rPr lang="en-GB" baseline="0" dirty="0"/>
              <a:t>** how to respond to the brief you have chosen,</a:t>
            </a:r>
          </a:p>
          <a:p>
            <a:r>
              <a:rPr lang="en-GB" baseline="0" dirty="0"/>
              <a:t>** how to plan, create and develop your musical ideas, and</a:t>
            </a:r>
          </a:p>
          <a:p>
            <a:r>
              <a:rPr lang="en-GB" baseline="0" dirty="0"/>
              <a:t>** how to present and refine your work.</a:t>
            </a:r>
          </a:p>
          <a:p>
            <a:pPr marL="457200" indent="-457200">
              <a:buFont typeface="Arial" panose="020B0604020202020204" pitchFamily="34" charset="0"/>
              <a:buChar char="•"/>
            </a:pPr>
            <a:endParaRPr lang="en-GB" sz="1600" dirty="0">
              <a:solidFill>
                <a:srgbClr val="FF0000"/>
              </a:solidFill>
            </a:endParaRPr>
          </a:p>
          <a:p>
            <a:r>
              <a:rPr lang="en-GB" sz="1200" dirty="0"/>
              <a:t>Non-Examination Assessment is the name given to any assessment that does not have a timetabled examination.</a:t>
            </a:r>
          </a:p>
          <a:p>
            <a:endParaRPr lang="en-GB" dirty="0"/>
          </a:p>
          <a:p>
            <a:r>
              <a:rPr lang="en-GB" dirty="0"/>
              <a:t>Read slide</a:t>
            </a:r>
          </a:p>
        </p:txBody>
      </p:sp>
      <p:sp>
        <p:nvSpPr>
          <p:cNvPr id="4" name="Slide Number Placeholder 3"/>
          <p:cNvSpPr>
            <a:spLocks noGrp="1"/>
          </p:cNvSpPr>
          <p:nvPr>
            <p:ph type="sldNum" sz="quarter" idx="5"/>
          </p:nvPr>
        </p:nvSpPr>
        <p:spPr/>
        <p:txBody>
          <a:bodyPr/>
          <a:lstStyle/>
          <a:p>
            <a:fld id="{CAF9DCF4-537F-4EB2-B888-D45C6C13859D}" type="slidenum">
              <a:rPr lang="en-GB" smtClean="0"/>
              <a:t>3</a:t>
            </a:fld>
            <a:endParaRPr lang="en-GB"/>
          </a:p>
        </p:txBody>
      </p:sp>
    </p:spTree>
    <p:extLst>
      <p:ext uri="{BB962C8B-B14F-4D97-AF65-F5344CB8AC3E}">
        <p14:creationId xmlns:p14="http://schemas.microsoft.com/office/powerpoint/2010/main" val="9115645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(Read slide)</a:t>
            </a:r>
          </a:p>
          <a:p>
            <a:r>
              <a:rPr lang="en-GB" dirty="0"/>
              <a:t>The candidate log is available in Word format, so you can complete as</a:t>
            </a:r>
            <a:r>
              <a:rPr lang="en-GB" baseline="0" dirty="0"/>
              <a:t> you go long. You can regularly amend and check your log before the final submission.</a:t>
            </a:r>
          </a:p>
          <a:p>
            <a:r>
              <a:rPr lang="en-GB" baseline="0" dirty="0"/>
              <a:t>It is much better to work this way, because if you leave everything until the last minute, it is not easy to remember details of the composing process that you have to describe.</a:t>
            </a:r>
            <a:endParaRPr lang="en-GB" dirty="0"/>
          </a:p>
          <a:p>
            <a:endParaRPr lang="en-GB" dirty="0"/>
          </a:p>
        </p:txBody>
      </p:sp>
      <p:sp>
        <p:nvSpPr>
          <p:cNvPr id="4" name="Slide Number Placeholder 3"/>
          <p:cNvSpPr>
            <a:spLocks noGrp="1"/>
          </p:cNvSpPr>
          <p:nvPr>
            <p:ph type="sldNum" sz="quarter" idx="5"/>
          </p:nvPr>
        </p:nvSpPr>
        <p:spPr/>
        <p:txBody>
          <a:bodyPr/>
          <a:lstStyle/>
          <a:p>
            <a:fld id="{CAF9DCF4-537F-4EB2-B888-D45C6C13859D}" type="slidenum">
              <a:rPr lang="en-GB" smtClean="0"/>
              <a:t>4</a:t>
            </a:fld>
            <a:endParaRPr lang="en-GB"/>
          </a:p>
        </p:txBody>
      </p:sp>
    </p:spTree>
    <p:extLst>
      <p:ext uri="{BB962C8B-B14F-4D97-AF65-F5344CB8AC3E}">
        <p14:creationId xmlns:p14="http://schemas.microsoft.com/office/powerpoint/2010/main" val="34227361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solidFill>
                  <a:srgbClr val="FF0000"/>
                </a:solidFill>
                <a:latin typeface="+mn-lt"/>
              </a:rPr>
              <a:t>This NEA for Component 2 is worth 30% of the</a:t>
            </a:r>
            <a:r>
              <a:rPr lang="en-GB" sz="1200" baseline="0" dirty="0">
                <a:solidFill>
                  <a:srgbClr val="FF0000"/>
                </a:solidFill>
                <a:latin typeface="+mn-lt"/>
              </a:rPr>
              <a:t> total marks for GCSE Music. You need to compose two compositions with a total recommended playing time of 3- 6 minutes. The first </a:t>
            </a:r>
            <a:r>
              <a:rPr lang="en-GB" sz="1200" dirty="0">
                <a:solidFill>
                  <a:srgbClr val="FF0000"/>
                </a:solidFill>
                <a:latin typeface="+mn-lt"/>
              </a:rPr>
              <a:t>will focus on a Brief that will be issued by WJEC in September for submission in the summer term. The 2</a:t>
            </a:r>
            <a:r>
              <a:rPr lang="en-GB" sz="1200" baseline="30000" dirty="0">
                <a:solidFill>
                  <a:srgbClr val="FF0000"/>
                </a:solidFill>
                <a:latin typeface="+mn-lt"/>
              </a:rPr>
              <a:t>nd</a:t>
            </a:r>
            <a:r>
              <a:rPr lang="en-GB" sz="1200" dirty="0">
                <a:solidFill>
                  <a:srgbClr val="FF0000"/>
                </a:solidFill>
                <a:latin typeface="+mn-lt"/>
              </a:rPr>
              <a:t> is a free composition , where you have the freedom to choose the</a:t>
            </a:r>
            <a:r>
              <a:rPr lang="en-GB" sz="1200" baseline="0" dirty="0">
                <a:solidFill>
                  <a:srgbClr val="FF0000"/>
                </a:solidFill>
                <a:latin typeface="+mn-lt"/>
              </a:rPr>
              <a:t> brief and the musical style. The pieces are assessed individually, not together.</a:t>
            </a:r>
          </a:p>
          <a:p>
            <a:endParaRPr lang="en-GB" dirty="0"/>
          </a:p>
          <a:p>
            <a:r>
              <a:rPr lang="en-GB" sz="1200" b="0" dirty="0">
                <a:solidFill>
                  <a:srgbClr val="FF0000"/>
                </a:solidFill>
                <a:latin typeface="+mn-lt"/>
              </a:rPr>
              <a:t>The</a:t>
            </a:r>
            <a:r>
              <a:rPr lang="en-GB" sz="1200" b="0" baseline="0" dirty="0">
                <a:solidFill>
                  <a:srgbClr val="FF0000"/>
                </a:solidFill>
                <a:latin typeface="+mn-lt"/>
              </a:rPr>
              <a:t> recordings of your pieces should be submitted as mp3 files. They may be computer generated, or live recordings.</a:t>
            </a:r>
          </a:p>
          <a:p>
            <a:r>
              <a:rPr lang="en-GB" sz="1200" b="0" baseline="0" dirty="0">
                <a:solidFill>
                  <a:srgbClr val="FF0000"/>
                </a:solidFill>
                <a:latin typeface="+mn-lt"/>
              </a:rPr>
              <a:t>The score is a copy of the musical notation of the piece, completed on a computer program, or handwritten if you prefer and scanned.</a:t>
            </a:r>
          </a:p>
          <a:p>
            <a:r>
              <a:rPr lang="en-GB" sz="1200" b="0" baseline="0" dirty="0">
                <a:solidFill>
                  <a:srgbClr val="FF0000"/>
                </a:solidFill>
                <a:latin typeface="+mn-lt"/>
              </a:rPr>
              <a:t>A lead sheet is a form of notation that outlines the essential musical elements of the piece such as the melody, the chords / harmony and the lyrics if it is a song. Include as many musical details as you can (e.g. dynamics, structure, rhythm and time-signature etc).</a:t>
            </a:r>
          </a:p>
          <a:p>
            <a:r>
              <a:rPr lang="en-GB" sz="1200" b="0" baseline="0" dirty="0">
                <a:solidFill>
                  <a:srgbClr val="FF0000"/>
                </a:solidFill>
                <a:latin typeface="+mn-lt"/>
              </a:rPr>
              <a:t>The candidate log includes a cover sheet for the required signatures and authentication from you and your teacher, with details of the composing processes.</a:t>
            </a:r>
          </a:p>
          <a:p>
            <a:endParaRPr lang="en-GB" dirty="0"/>
          </a:p>
          <a:p>
            <a:endParaRPr lang="en-GB" dirty="0"/>
          </a:p>
        </p:txBody>
      </p:sp>
      <p:sp>
        <p:nvSpPr>
          <p:cNvPr id="4" name="Slide Number Placeholder 3"/>
          <p:cNvSpPr>
            <a:spLocks noGrp="1"/>
          </p:cNvSpPr>
          <p:nvPr>
            <p:ph type="sldNum" sz="quarter" idx="5"/>
          </p:nvPr>
        </p:nvSpPr>
        <p:spPr/>
        <p:txBody>
          <a:bodyPr/>
          <a:lstStyle/>
          <a:p>
            <a:fld id="{CAF9DCF4-537F-4EB2-B888-D45C6C13859D}" type="slidenum">
              <a:rPr lang="en-GB" smtClean="0"/>
              <a:t>5</a:t>
            </a:fld>
            <a:endParaRPr lang="en-GB"/>
          </a:p>
        </p:txBody>
      </p:sp>
    </p:spTree>
    <p:extLst>
      <p:ext uri="{BB962C8B-B14F-4D97-AF65-F5344CB8AC3E}">
        <p14:creationId xmlns:p14="http://schemas.microsoft.com/office/powerpoint/2010/main" val="35836973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(Read slide)</a:t>
            </a:r>
          </a:p>
          <a:p>
            <a:r>
              <a:rPr lang="en-GB" sz="1200" dirty="0"/>
              <a:t>A choice of set briefs will be issued by WJEC at the beginning of the academic year in which you will complete the examination. Each</a:t>
            </a:r>
            <a:r>
              <a:rPr lang="en-GB" sz="1200" baseline="0" dirty="0"/>
              <a:t> of the set briefs will be linked to an Area of Study. For your free composition, you must set your own brief. You may link this to an Area of Study if you wish.</a:t>
            </a:r>
            <a:endParaRPr lang="en-GB" sz="1200" dirty="0"/>
          </a:p>
          <a:p>
            <a:endParaRPr lang="en-GB" sz="1200" dirty="0"/>
          </a:p>
          <a:p>
            <a:endParaRPr lang="en-GB" dirty="0"/>
          </a:p>
          <a:p>
            <a:endParaRPr lang="en-GB" dirty="0"/>
          </a:p>
        </p:txBody>
      </p:sp>
      <p:sp>
        <p:nvSpPr>
          <p:cNvPr id="4" name="Slide Number Placeholder 3"/>
          <p:cNvSpPr>
            <a:spLocks noGrp="1"/>
          </p:cNvSpPr>
          <p:nvPr>
            <p:ph type="sldNum" sz="quarter" idx="5"/>
          </p:nvPr>
        </p:nvSpPr>
        <p:spPr/>
        <p:txBody>
          <a:bodyPr/>
          <a:lstStyle/>
          <a:p>
            <a:fld id="{CAF9DCF4-537F-4EB2-B888-D45C6C13859D}" type="slidenum">
              <a:rPr lang="en-GB" smtClean="0"/>
              <a:t>6</a:t>
            </a:fld>
            <a:endParaRPr lang="en-GB"/>
          </a:p>
        </p:txBody>
      </p:sp>
    </p:spTree>
    <p:extLst>
      <p:ext uri="{BB962C8B-B14F-4D97-AF65-F5344CB8AC3E}">
        <p14:creationId xmlns:p14="http://schemas.microsoft.com/office/powerpoint/2010/main" val="18154327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main thing</a:t>
            </a:r>
            <a:r>
              <a:rPr lang="en-GB" baseline="0" dirty="0"/>
              <a:t> for you </a:t>
            </a:r>
            <a:r>
              <a:rPr lang="en-GB" dirty="0"/>
              <a:t>is that you choose the brief that </a:t>
            </a:r>
            <a:r>
              <a:rPr lang="en-GB" baseline="0" dirty="0"/>
              <a:t>suits you, offering you the best opportunity to produce your best work in Composing. Look at the Assessment Criteria, to remind yourself exactly what you can gain credit for.</a:t>
            </a:r>
            <a:endParaRPr lang="en-GB" dirty="0"/>
          </a:p>
          <a:p>
            <a:endParaRPr lang="en-GB" dirty="0"/>
          </a:p>
        </p:txBody>
      </p:sp>
      <p:sp>
        <p:nvSpPr>
          <p:cNvPr id="4" name="Slide Number Placeholder 3"/>
          <p:cNvSpPr>
            <a:spLocks noGrp="1"/>
          </p:cNvSpPr>
          <p:nvPr>
            <p:ph type="sldNum" sz="quarter" idx="5"/>
          </p:nvPr>
        </p:nvSpPr>
        <p:spPr/>
        <p:txBody>
          <a:bodyPr/>
          <a:lstStyle/>
          <a:p>
            <a:fld id="{CAF9DCF4-537F-4EB2-B888-D45C6C13859D}" type="slidenum">
              <a:rPr lang="en-GB" smtClean="0"/>
              <a:t>7</a:t>
            </a:fld>
            <a:endParaRPr lang="en-GB"/>
          </a:p>
        </p:txBody>
      </p:sp>
    </p:spTree>
    <p:extLst>
      <p:ext uri="{BB962C8B-B14F-4D97-AF65-F5344CB8AC3E}">
        <p14:creationId xmlns:p14="http://schemas.microsoft.com/office/powerpoint/2010/main" val="5194989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will have a choice of four set briefs issued by the Board, and you will need to choose one.</a:t>
            </a:r>
          </a:p>
          <a:p>
            <a:r>
              <a:rPr lang="en-GB" dirty="0"/>
              <a:t>For the free composition, you must respond</a:t>
            </a:r>
            <a:r>
              <a:rPr lang="en-GB" baseline="0" dirty="0"/>
              <a:t> to a different brief, and you can make up your own.</a:t>
            </a:r>
            <a:r>
              <a:rPr lang="en-GB" dirty="0"/>
              <a:t> The brief must be written for an occasion, or a particular type of audience. You must aim</a:t>
            </a:r>
            <a:r>
              <a:rPr lang="en-GB" baseline="0" dirty="0"/>
              <a:t> to include some kind of specific musical detail in the brief i.e. a device, a musical style, a type of structure etc</a:t>
            </a:r>
          </a:p>
          <a:p>
            <a:r>
              <a:rPr lang="en-GB" baseline="0" dirty="0"/>
              <a:t>(Read slide – examples)</a:t>
            </a:r>
            <a:endParaRPr lang="en-GB" dirty="0"/>
          </a:p>
          <a:p>
            <a:endParaRPr lang="en-GB" dirty="0"/>
          </a:p>
        </p:txBody>
      </p:sp>
      <p:sp>
        <p:nvSpPr>
          <p:cNvPr id="4" name="Slide Number Placeholder 3"/>
          <p:cNvSpPr>
            <a:spLocks noGrp="1"/>
          </p:cNvSpPr>
          <p:nvPr>
            <p:ph type="sldNum" sz="quarter" idx="5"/>
          </p:nvPr>
        </p:nvSpPr>
        <p:spPr/>
        <p:txBody>
          <a:bodyPr/>
          <a:lstStyle/>
          <a:p>
            <a:fld id="{CAF9DCF4-537F-4EB2-B888-D45C6C13859D}" type="slidenum">
              <a:rPr lang="en-GB" smtClean="0"/>
              <a:t>8</a:t>
            </a:fld>
            <a:endParaRPr lang="en-GB"/>
          </a:p>
        </p:txBody>
      </p:sp>
    </p:spTree>
    <p:extLst>
      <p:ext uri="{BB962C8B-B14F-4D97-AF65-F5344CB8AC3E}">
        <p14:creationId xmlns:p14="http://schemas.microsoft.com/office/powerpoint/2010/main" val="29744808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You will have approximately two</a:t>
            </a:r>
            <a:r>
              <a:rPr lang="en-GB" sz="1200" baseline="0" dirty="0"/>
              <a:t> terms </a:t>
            </a:r>
            <a:r>
              <a:rPr lang="en-GB" sz="1200" dirty="0"/>
              <a:t>to complete this work. (Read slide).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This is individual work which may be completed in class, or at home, or any time that inspiration strikes! You will be learning about the musical elements and how they are used throughout your time in school, so</a:t>
            </a:r>
            <a:r>
              <a:rPr lang="en-GB" sz="1200" baseline="0" dirty="0"/>
              <a:t> keep notes of what interests you. The total playing time is 3-6 minutes, but remember that each composition is assessed separately, so work to achieve your best in each one.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dirty="0"/>
              <a:t>Don’t fall behind with your set targets. Doing a little at a time works really well - in that way small ideas will grow and develop as you add to your work.</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CAF9DCF4-537F-4EB2-B888-D45C6C13859D}" type="slidenum">
              <a:rPr lang="en-GB" smtClean="0"/>
              <a:t>9</a:t>
            </a:fld>
            <a:endParaRPr lang="en-GB"/>
          </a:p>
        </p:txBody>
      </p:sp>
    </p:spTree>
    <p:extLst>
      <p:ext uri="{BB962C8B-B14F-4D97-AF65-F5344CB8AC3E}">
        <p14:creationId xmlns:p14="http://schemas.microsoft.com/office/powerpoint/2010/main" val="109339392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file://localhost/Volumes/Other%20Clients/Eduqas/P17661%20Eduqas%20Brand%20Identity%20Guidelines/Links/Corbis-42-53088181.jpg" TargetMode="External"/><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oer.wjec.co.uk/" TargetMode="External"/><Relationship Id="rId2" Type="http://schemas.openxmlformats.org/officeDocument/2006/relationships/hyperlink" Target="http://resources.wjec.co.uk/" TargetMode="External"/><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Corbis-42-53088181_bandw.jpg"/>
          <p:cNvPicPr preferRelativeResize="0">
            <a:picLocks/>
          </p:cNvPicPr>
          <p:nvPr userDrawn="1"/>
        </p:nvPicPr>
        <p:blipFill rotWithShape="1">
          <a:blip r:embed="rId2" r:link="rId3">
            <a:extLst>
              <a:ext uri="{28A0092B-C50C-407E-A947-70E740481C1C}">
                <a14:useLocalDpi xmlns:a14="http://schemas.microsoft.com/office/drawing/2010/main" val="0"/>
              </a:ext>
            </a:extLst>
          </a:blip>
          <a:srcRect l="331" t="9973" r="-331" b="4013"/>
          <a:stretch>
            <a:fillRect/>
          </a:stretch>
        </p:blipFill>
        <p:spPr>
          <a:xfrm>
            <a:off x="5525038" y="2485776"/>
            <a:ext cx="3261600" cy="2805414"/>
          </a:xfrm>
          <a:prstGeom prst="rect">
            <a:avLst/>
          </a:prstGeom>
        </p:spPr>
      </p:pic>
      <p:sp>
        <p:nvSpPr>
          <p:cNvPr id="16" name="Text Placeholder 15"/>
          <p:cNvSpPr>
            <a:spLocks noGrp="1"/>
          </p:cNvSpPr>
          <p:nvPr>
            <p:ph type="body" sz="quarter" idx="14" hasCustomPrompt="1"/>
          </p:nvPr>
        </p:nvSpPr>
        <p:spPr>
          <a:xfrm>
            <a:off x="368300" y="1044575"/>
            <a:ext cx="8418513" cy="1046163"/>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200" baseline="0">
                <a:solidFill>
                  <a:srgbClr val="E75306"/>
                </a:solidFill>
              </a:defRPr>
            </a:lvl1pPr>
          </a:lstStyle>
          <a:p>
            <a:pPr lvl="0"/>
            <a:r>
              <a:rPr lang="en-US" dirty="0"/>
              <a:t>Title 1</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100" kern="1100" spc="-50" dirty="0">
                <a:solidFill>
                  <a:srgbClr val="F7B385"/>
                </a:solidFill>
                <a:latin typeface="Gotham Rounded Book"/>
                <a:cs typeface="Gotham Rounded Book"/>
              </a:rPr>
              <a:t>Title 2</a:t>
            </a:r>
          </a:p>
        </p:txBody>
      </p:sp>
      <p:sp>
        <p:nvSpPr>
          <p:cNvPr id="18" name="Text Placeholder 17"/>
          <p:cNvSpPr>
            <a:spLocks noGrp="1"/>
          </p:cNvSpPr>
          <p:nvPr>
            <p:ph type="body" sz="quarter" idx="15" hasCustomPrompt="1"/>
          </p:nvPr>
        </p:nvSpPr>
        <p:spPr>
          <a:xfrm>
            <a:off x="487363" y="2486025"/>
            <a:ext cx="4868862" cy="2805113"/>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400">
                <a:solidFill>
                  <a:schemeClr val="tx1"/>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GB" baseline="30000" dirty="0" err="1">
                <a:solidFill>
                  <a:srgbClr val="5A5A59"/>
                </a:solidFill>
                <a:latin typeface="Bliss-Light"/>
                <a:cs typeface="Bliss-Light"/>
              </a:rPr>
              <a:t>Invellab</a:t>
            </a:r>
            <a:r>
              <a:rPr lang="en-GB" baseline="30000" dirty="0">
                <a:solidFill>
                  <a:srgbClr val="5A5A59"/>
                </a:solidFill>
                <a:latin typeface="Bliss-Light"/>
                <a:cs typeface="Bliss-Light"/>
              </a:rPr>
              <a:t> id </a:t>
            </a:r>
            <a:r>
              <a:rPr lang="en-GB" baseline="30000" dirty="0" err="1">
                <a:solidFill>
                  <a:srgbClr val="5A5A59"/>
                </a:solidFill>
                <a:latin typeface="Bliss-Light"/>
                <a:cs typeface="Bliss-Light"/>
              </a:rPr>
              <a:t>quiberumqui</a:t>
            </a:r>
            <a:r>
              <a:rPr lang="en-GB" baseline="30000" dirty="0">
                <a:solidFill>
                  <a:srgbClr val="5A5A59"/>
                </a:solidFill>
                <a:latin typeface="Bliss-Light"/>
                <a:cs typeface="Bliss-Light"/>
              </a:rPr>
              <a:t> non </a:t>
            </a:r>
            <a:r>
              <a:rPr lang="en-GB" baseline="30000" dirty="0" err="1">
                <a:solidFill>
                  <a:srgbClr val="5A5A59"/>
                </a:solidFill>
                <a:latin typeface="Bliss-Light"/>
                <a:cs typeface="Bliss-Light"/>
              </a:rPr>
              <a:t>rerovit</a:t>
            </a:r>
            <a:r>
              <a:rPr lang="en-GB" baseline="30000" dirty="0">
                <a:solidFill>
                  <a:srgbClr val="5A5A59"/>
                </a:solidFill>
                <a:latin typeface="Bliss-Light"/>
                <a:cs typeface="Bliss-Light"/>
              </a:rPr>
              <a:t> era </a:t>
            </a:r>
            <a:r>
              <a:rPr lang="en-GB" baseline="30000" dirty="0" err="1">
                <a:solidFill>
                  <a:srgbClr val="5A5A59"/>
                </a:solidFill>
                <a:latin typeface="Bliss-Light"/>
                <a:cs typeface="Bliss-Light"/>
              </a:rPr>
              <a:t>consequunt</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accabor</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epelicabo</a:t>
            </a:r>
            <a:r>
              <a:rPr lang="en-GB" baseline="30000" dirty="0">
                <a:solidFill>
                  <a:srgbClr val="5A5A59"/>
                </a:solidFill>
                <a:latin typeface="Bliss-Light"/>
                <a:cs typeface="Bliss-Light"/>
              </a:rPr>
              <a:t>. Nam, id ex </a:t>
            </a:r>
            <a:r>
              <a:rPr lang="en-GB" baseline="30000" dirty="0" err="1">
                <a:solidFill>
                  <a:srgbClr val="5A5A59"/>
                </a:solidFill>
                <a:latin typeface="Bliss-Light"/>
                <a:cs typeface="Bliss-Light"/>
              </a:rPr>
              <a:t>enis</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alis</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es</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doluptas</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sunt</a:t>
            </a:r>
            <a:r>
              <a:rPr lang="en-GB" baseline="30000" dirty="0">
                <a:solidFill>
                  <a:srgbClr val="5A5A59"/>
                </a:solidFill>
                <a:latin typeface="Bliss-Light"/>
                <a:cs typeface="Bliss-Light"/>
              </a:rPr>
              <a:t> pa non </a:t>
            </a:r>
            <a:r>
              <a:rPr lang="en-GB" baseline="30000" dirty="0" err="1">
                <a:solidFill>
                  <a:srgbClr val="5A5A59"/>
                </a:solidFill>
                <a:latin typeface="Bliss-Light"/>
                <a:cs typeface="Bliss-Light"/>
              </a:rPr>
              <a:t>plaudam</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rateseque</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oditibusae</a:t>
            </a:r>
            <a:r>
              <a:rPr lang="en-GB" baseline="30000" dirty="0">
                <a:solidFill>
                  <a:srgbClr val="5A5A59"/>
                </a:solidFill>
                <a:latin typeface="Bliss-Light"/>
                <a:cs typeface="Bliss-Light"/>
              </a:rPr>
              <a:t> is </a:t>
            </a:r>
            <a:r>
              <a:rPr lang="en-GB" baseline="30000" dirty="0" err="1">
                <a:solidFill>
                  <a:srgbClr val="5A5A59"/>
                </a:solidFill>
                <a:latin typeface="Bliss-Light"/>
                <a:cs typeface="Bliss-Light"/>
              </a:rPr>
              <a:t>ut</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eturem</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ea</a:t>
            </a:r>
            <a:r>
              <a:rPr lang="en-GB" baseline="30000" dirty="0">
                <a:solidFill>
                  <a:srgbClr val="5A5A59"/>
                </a:solidFill>
                <a:latin typeface="Bliss-Light"/>
                <a:cs typeface="Bliss-Light"/>
              </a:rPr>
              <a:t> dent </a:t>
            </a:r>
            <a:r>
              <a:rPr lang="en-GB" baseline="30000" dirty="0" err="1">
                <a:solidFill>
                  <a:srgbClr val="5A5A59"/>
                </a:solidFill>
                <a:latin typeface="Bliss-Light"/>
                <a:cs typeface="Bliss-Light"/>
              </a:rPr>
              <a:t>est</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esed</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modis</a:t>
            </a:r>
            <a:r>
              <a:rPr lang="en-GB" baseline="30000" dirty="0">
                <a:solidFill>
                  <a:srgbClr val="5A5A59"/>
                </a:solidFill>
                <a:latin typeface="Bliss-Light"/>
                <a:cs typeface="Bliss-Light"/>
              </a:rPr>
              <a:t> quam, quam, id </a:t>
            </a:r>
            <a:r>
              <a:rPr lang="en-GB" baseline="30000" dirty="0" err="1">
                <a:solidFill>
                  <a:srgbClr val="5A5A59"/>
                </a:solidFill>
                <a:latin typeface="Bliss-Light"/>
                <a:cs typeface="Bliss-Light"/>
              </a:rPr>
              <a:t>modit</a:t>
            </a:r>
            <a:r>
              <a:rPr lang="en-GB" baseline="30000" dirty="0">
                <a:solidFill>
                  <a:srgbClr val="5A5A59"/>
                </a:solidFill>
                <a:latin typeface="Bliss-Light"/>
                <a:cs typeface="Bliss-Light"/>
              </a:rPr>
              <a:t> mi, </a:t>
            </a:r>
            <a:r>
              <a:rPr lang="en-GB" baseline="30000" dirty="0" err="1">
                <a:solidFill>
                  <a:srgbClr val="5A5A59"/>
                </a:solidFill>
                <a:latin typeface="Bliss-Light"/>
                <a:cs typeface="Bliss-Light"/>
              </a:rPr>
              <a:t>omnit</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accusci</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magnatur</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solum</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int</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ullandi</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oreium</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eos</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aut</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que</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veligenim</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si</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ut</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reperatio</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doluptatem</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voluptam</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est</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comnim</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fugitat</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iorecup</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tincti</a:t>
            </a:r>
            <a:r>
              <a:rPr lang="en-GB" baseline="30000" dirty="0">
                <a:solidFill>
                  <a:srgbClr val="5A5A59"/>
                </a:solidFill>
                <a:latin typeface="Bliss-Light"/>
                <a:cs typeface="Bliss-Light"/>
              </a:rPr>
              <a:t>. </a:t>
            </a:r>
          </a:p>
          <a:p>
            <a:pPr lvl="0"/>
            <a:endParaRPr lang="en-GB" dirty="0"/>
          </a:p>
        </p:txBody>
      </p:sp>
    </p:spTree>
    <p:extLst>
      <p:ext uri="{BB962C8B-B14F-4D97-AF65-F5344CB8AC3E}">
        <p14:creationId xmlns:p14="http://schemas.microsoft.com/office/powerpoint/2010/main" val="38300266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with log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67544" y="0"/>
            <a:ext cx="7576456" cy="908720"/>
          </a:xfrm>
        </p:spPr>
        <p:txBody>
          <a:bodyPr/>
          <a:lstStyle>
            <a:lvl1pPr algn="ctr">
              <a:defRPr>
                <a:solidFill>
                  <a:schemeClr val="bg1"/>
                </a:solidFill>
              </a:defRPr>
            </a:lvl1pPr>
          </a:lstStyle>
          <a:p>
            <a:r>
              <a:rPr lang="en-US" dirty="0"/>
              <a:t>Arial font size 32</a:t>
            </a:r>
            <a:endParaRPr lang="en-GB" dirty="0"/>
          </a:p>
        </p:txBody>
      </p:sp>
      <p:sp>
        <p:nvSpPr>
          <p:cNvPr id="3" name="Rectangle 2"/>
          <p:cNvSpPr/>
          <p:nvPr userDrawn="1"/>
        </p:nvSpPr>
        <p:spPr>
          <a:xfrm>
            <a:off x="0" y="0"/>
            <a:ext cx="9144000"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30603" y="6355649"/>
            <a:ext cx="575892" cy="297103"/>
          </a:xfrm>
          <a:prstGeom prst="rect">
            <a:avLst/>
          </a:prstGeom>
        </p:spPr>
      </p:pic>
      <p:sp>
        <p:nvSpPr>
          <p:cNvPr id="6" name="Text Placeholder 5"/>
          <p:cNvSpPr>
            <a:spLocks noGrp="1"/>
          </p:cNvSpPr>
          <p:nvPr>
            <p:ph type="body" sz="quarter" idx="10" hasCustomPrompt="1"/>
          </p:nvPr>
        </p:nvSpPr>
        <p:spPr>
          <a:xfrm>
            <a:off x="866775" y="641350"/>
            <a:ext cx="7185025" cy="1139825"/>
          </a:xfrm>
        </p:spPr>
        <p:txBody>
          <a:bodyPr/>
          <a:lstStyle>
            <a:lvl1pPr>
              <a:defRPr baseline="0"/>
            </a:lvl1pPr>
          </a:lstStyle>
          <a:p>
            <a:pPr lvl="0"/>
            <a:r>
              <a:rPr lang="en-US" dirty="0"/>
              <a:t>Use this for slide with full graphics</a:t>
            </a:r>
          </a:p>
        </p:txBody>
      </p:sp>
    </p:spTree>
    <p:extLst>
      <p:ext uri="{BB962C8B-B14F-4D97-AF65-F5344CB8AC3E}">
        <p14:creationId xmlns:p14="http://schemas.microsoft.com/office/powerpoint/2010/main" val="11049212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esources page">
    <p:spTree>
      <p:nvGrpSpPr>
        <p:cNvPr id="1" name=""/>
        <p:cNvGrpSpPr/>
        <p:nvPr/>
      </p:nvGrpSpPr>
      <p:grpSpPr>
        <a:xfrm>
          <a:off x="0" y="0"/>
          <a:ext cx="0" cy="0"/>
          <a:chOff x="0" y="0"/>
          <a:chExt cx="0" cy="0"/>
        </a:xfrm>
      </p:grpSpPr>
      <p:sp>
        <p:nvSpPr>
          <p:cNvPr id="9" name="Text Placeholder 8"/>
          <p:cNvSpPr>
            <a:spLocks noGrp="1"/>
          </p:cNvSpPr>
          <p:nvPr>
            <p:ph type="body" sz="quarter" idx="10" hasCustomPrompt="1"/>
          </p:nvPr>
        </p:nvSpPr>
        <p:spPr>
          <a:xfrm>
            <a:off x="284304" y="1116247"/>
            <a:ext cx="8539061" cy="724436"/>
          </a:xfrm>
        </p:spPr>
        <p:txBody>
          <a:bodyPr>
            <a:noAutofit/>
          </a:bodyPr>
          <a:lstStyle>
            <a:lvl1pPr>
              <a:defRPr sz="2800"/>
            </a:lvl1pPr>
            <a:lvl2pPr>
              <a:defRPr sz="2800"/>
            </a:lvl2pPr>
            <a:lvl3pPr>
              <a:defRPr sz="2800"/>
            </a:lvl3pPr>
            <a:lvl4pPr marL="1371600" indent="0">
              <a:buNone/>
              <a:defRPr sz="2800"/>
            </a:lvl4pPr>
            <a:lvl5pPr>
              <a:defRPr sz="2800"/>
            </a:lvl5pPr>
          </a:lstStyle>
          <a:p>
            <a:pPr lvl="0"/>
            <a:r>
              <a:rPr lang="en-US" dirty="0"/>
              <a:t>Insert subject page link here of format eduqas.co.uk/qualifications/[mathematics]</a:t>
            </a:r>
          </a:p>
          <a:p>
            <a:pPr lvl="0"/>
            <a:endParaRPr lang="en-US" dirty="0"/>
          </a:p>
        </p:txBody>
      </p:sp>
      <p:sp>
        <p:nvSpPr>
          <p:cNvPr id="3" name="Rectangle 2"/>
          <p:cNvSpPr/>
          <p:nvPr userDrawn="1"/>
        </p:nvSpPr>
        <p:spPr>
          <a:xfrm>
            <a:off x="344384" y="1903150"/>
            <a:ext cx="8478982" cy="3416320"/>
          </a:xfrm>
          <a:prstGeom prst="rect">
            <a:avLst/>
          </a:prstGeom>
          <a:solidFill>
            <a:schemeClr val="accent6">
              <a:lumMod val="20000"/>
              <a:lumOff val="80000"/>
            </a:schemeClr>
          </a:solidFill>
        </p:spPr>
        <p:txBody>
          <a:bodyPr wrap="square">
            <a:spAutoFit/>
          </a:bodyPr>
          <a:lstStyle/>
          <a:p>
            <a:r>
              <a:rPr lang="en-GB" sz="2400" dirty="0">
                <a:solidFill>
                  <a:schemeClr val="bg1">
                    <a:lumMod val="50000"/>
                  </a:schemeClr>
                </a:solidFill>
                <a:latin typeface="Arial" panose="020B0604020202020204" pitchFamily="34" charset="0"/>
                <a:cs typeface="Arial" panose="020B0604020202020204" pitchFamily="34" charset="0"/>
                <a:hlinkClick r:id="rId2"/>
              </a:rPr>
              <a:t>resources.wjec.co.uk</a:t>
            </a:r>
            <a:endParaRPr lang="en-GB" sz="2400" dirty="0">
              <a:solidFill>
                <a:schemeClr val="bg1">
                  <a:lumMod val="50000"/>
                </a:schemeClr>
              </a:solidFill>
              <a:latin typeface="Arial" panose="020B0604020202020204" pitchFamily="34" charset="0"/>
              <a:cs typeface="Arial" panose="020B0604020202020204" pitchFamily="34" charset="0"/>
            </a:endParaRPr>
          </a:p>
          <a:p>
            <a:r>
              <a:rPr lang="en-GB" sz="2400" dirty="0">
                <a:solidFill>
                  <a:schemeClr val="bg1">
                    <a:lumMod val="50000"/>
                  </a:schemeClr>
                </a:solidFill>
                <a:latin typeface="Arial" panose="020B0604020202020204" pitchFamily="34" charset="0"/>
                <a:cs typeface="Arial" panose="020B0604020202020204" pitchFamily="34" charset="0"/>
              </a:rPr>
              <a:t>Free WJEC digital resources to support the teaching and learning of a broad range of subjects</a:t>
            </a:r>
          </a:p>
          <a:p>
            <a:pPr marL="285750" indent="-285750">
              <a:buFont typeface="Arial" panose="020B0604020202020204" pitchFamily="34" charset="0"/>
              <a:buChar char="•"/>
            </a:pPr>
            <a:endParaRPr lang="en-GB" sz="2400" dirty="0">
              <a:solidFill>
                <a:schemeClr val="bg1">
                  <a:lumMod val="50000"/>
                </a:schemeClr>
              </a:solidFill>
              <a:latin typeface="Arial" panose="020B0604020202020204" pitchFamily="34" charset="0"/>
              <a:cs typeface="Arial" panose="020B0604020202020204" pitchFamily="34" charset="0"/>
              <a:hlinkClick r:id="rId3"/>
            </a:endParaRPr>
          </a:p>
          <a:p>
            <a:r>
              <a:rPr lang="en-GB" sz="2400" dirty="0">
                <a:solidFill>
                  <a:schemeClr val="bg1">
                    <a:lumMod val="50000"/>
                  </a:schemeClr>
                </a:solidFill>
                <a:latin typeface="Arial" panose="020B0604020202020204" pitchFamily="34" charset="0"/>
                <a:cs typeface="Arial" panose="020B0604020202020204" pitchFamily="34" charset="0"/>
                <a:hlinkClick r:id="rId3"/>
              </a:rPr>
              <a:t>oer.wjec.co.uk</a:t>
            </a:r>
            <a:endParaRPr lang="en-GB" sz="2400" dirty="0">
              <a:solidFill>
                <a:schemeClr val="bg1">
                  <a:lumMod val="50000"/>
                </a:schemeClr>
              </a:solidFill>
              <a:latin typeface="Arial" panose="020B0604020202020204" pitchFamily="34" charset="0"/>
              <a:cs typeface="Arial" panose="020B0604020202020204" pitchFamily="34" charset="0"/>
            </a:endParaRPr>
          </a:p>
          <a:p>
            <a:r>
              <a:rPr lang="en-GB" sz="2400" dirty="0">
                <a:solidFill>
                  <a:schemeClr val="bg1">
                    <a:lumMod val="50000"/>
                  </a:schemeClr>
                </a:solidFill>
                <a:latin typeface="Arial" panose="020B0604020202020204" pitchFamily="34" charset="0"/>
                <a:cs typeface="Arial" panose="020B0604020202020204" pitchFamily="34" charset="0"/>
              </a:rPr>
              <a:t>WJEC’s free Online Exam Review allows teachers to analyse item level data, critically assess sample question papers and receive examiner feedback</a:t>
            </a:r>
            <a:br>
              <a:rPr lang="en-GB" sz="2400" dirty="0">
                <a:solidFill>
                  <a:schemeClr val="bg1">
                    <a:lumMod val="50000"/>
                  </a:schemeClr>
                </a:solidFill>
                <a:latin typeface="Arial" panose="020B0604020202020204" pitchFamily="34" charset="0"/>
                <a:cs typeface="Arial" panose="020B0604020202020204" pitchFamily="34" charset="0"/>
              </a:rPr>
            </a:br>
            <a:endParaRPr lang="en-GB" sz="2400" dirty="0">
              <a:solidFill>
                <a:schemeClr val="bg1">
                  <a:lumMod val="50000"/>
                </a:schemeClr>
              </a:solidFill>
              <a:latin typeface="Arial" panose="020B0604020202020204" pitchFamily="34" charset="0"/>
              <a:cs typeface="Arial" panose="020B0604020202020204" pitchFamily="34" charset="0"/>
            </a:endParaRPr>
          </a:p>
        </p:txBody>
      </p:sp>
      <p:pic>
        <p:nvPicPr>
          <p:cNvPr id="1026" name="Picture 2"/>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a:stretch/>
        </p:blipFill>
        <p:spPr bwMode="auto">
          <a:xfrm>
            <a:off x="4797631" y="28586"/>
            <a:ext cx="4310744" cy="8646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userDrawn="1"/>
        </p:nvSpPr>
        <p:spPr>
          <a:xfrm>
            <a:off x="1886726" y="168544"/>
            <a:ext cx="2739404" cy="584775"/>
          </a:xfrm>
          <a:prstGeom prst="rect">
            <a:avLst/>
          </a:prstGeom>
        </p:spPr>
        <p:txBody>
          <a:bodyPr wrap="none">
            <a:spAutoFit/>
          </a:bodyPr>
          <a:lstStyle/>
          <a:p>
            <a:r>
              <a:rPr lang="en-US" sz="3200" b="1" dirty="0">
                <a:solidFill>
                  <a:schemeClr val="bg1"/>
                </a:solidFill>
              </a:rPr>
              <a:t>Free Resources</a:t>
            </a:r>
            <a:endParaRPr lang="en-GB" sz="3200" b="1" dirty="0">
              <a:solidFill>
                <a:schemeClr val="bg1"/>
              </a:solidFill>
            </a:endParaRPr>
          </a:p>
        </p:txBody>
      </p:sp>
    </p:spTree>
    <p:extLst>
      <p:ext uri="{BB962C8B-B14F-4D97-AF65-F5344CB8AC3E}">
        <p14:creationId xmlns:p14="http://schemas.microsoft.com/office/powerpoint/2010/main" val="24376323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83175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Text Placeholder 15"/>
          <p:cNvSpPr>
            <a:spLocks noGrp="1"/>
          </p:cNvSpPr>
          <p:nvPr>
            <p:ph type="body" sz="quarter" idx="14" hasCustomPrompt="1"/>
          </p:nvPr>
        </p:nvSpPr>
        <p:spPr>
          <a:xfrm>
            <a:off x="368300" y="1044575"/>
            <a:ext cx="8418513" cy="1046163"/>
          </a:xfrm>
        </p:spPr>
        <p:txBody>
          <a:bodyPr/>
          <a:lstStyle>
            <a:lvl1pPr marL="0" marR="0" indent="0" algn="l" defTabSz="457200" rtl="0" eaLnBrk="1" fontAlgn="auto" latinLnBrk="0" hangingPunct="1">
              <a:lnSpc>
                <a:spcPct val="100000"/>
              </a:lnSpc>
              <a:spcBef>
                <a:spcPts val="0"/>
              </a:spcBef>
              <a:spcAft>
                <a:spcPts val="0"/>
              </a:spcAft>
              <a:buClrTx/>
              <a:buSzTx/>
              <a:buFont typeface="Arial"/>
              <a:buNone/>
              <a:tabLst/>
              <a:defRPr sz="3200" baseline="0">
                <a:solidFill>
                  <a:srgbClr val="E75306"/>
                </a:solidFill>
              </a:defRPr>
            </a:lvl1pPr>
          </a:lstStyle>
          <a:p>
            <a:pPr lvl="0"/>
            <a:r>
              <a:rPr lang="en-US" dirty="0"/>
              <a:t>Title 1</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100" kern="1100" spc="-50" dirty="0">
                <a:solidFill>
                  <a:srgbClr val="F7B385"/>
                </a:solidFill>
                <a:latin typeface="Gotham Rounded Book"/>
                <a:cs typeface="Gotham Rounded Book"/>
              </a:rPr>
              <a:t>Title 2</a:t>
            </a: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lang="en-US" sz="3100" kern="1100" spc="-50" dirty="0">
              <a:solidFill>
                <a:srgbClr val="F7B385"/>
              </a:solidFill>
              <a:latin typeface="Gotham Rounded Book"/>
              <a:cs typeface="Gotham Rounded Book"/>
            </a:endParaRPr>
          </a:p>
        </p:txBody>
      </p:sp>
      <p:sp>
        <p:nvSpPr>
          <p:cNvPr id="10" name="Content Placeholder 2"/>
          <p:cNvSpPr>
            <a:spLocks noGrp="1"/>
          </p:cNvSpPr>
          <p:nvPr>
            <p:ph idx="1" hasCustomPrompt="1"/>
          </p:nvPr>
        </p:nvSpPr>
        <p:spPr>
          <a:xfrm>
            <a:off x="457200" y="2894121"/>
            <a:ext cx="8229600" cy="2829786"/>
          </a:xfrm>
          <a:prstGeom prst="rect">
            <a:avLst/>
          </a:prstGeom>
        </p:spPr>
        <p:txBody>
          <a:bodyPr/>
          <a:lstStyle>
            <a:lvl1pPr marL="0" marR="0" indent="0" algn="l" defTabSz="457200" rtl="0" eaLnBrk="1" fontAlgn="base" latinLnBrk="0" hangingPunct="1">
              <a:lnSpc>
                <a:spcPct val="150000"/>
              </a:lnSpc>
              <a:spcBef>
                <a:spcPct val="0"/>
              </a:spcBef>
              <a:spcAft>
                <a:spcPct val="0"/>
              </a:spcAft>
              <a:buClrTx/>
              <a:buSzTx/>
              <a:buFont typeface="Arial" panose="020B0604020202020204" pitchFamily="34" charset="0"/>
              <a:buNone/>
              <a:tabLst/>
              <a:defRPr>
                <a:solidFill>
                  <a:srgbClr val="DF3C06"/>
                </a:solidFill>
              </a:defRPr>
            </a:lvl1pPr>
          </a:lstStyle>
          <a:p>
            <a:pPr marL="285750" marR="0" lvl="0" indent="-285750" algn="l" defTabSz="457200"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Lorem ipsum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dolor</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sit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amet</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consectetuer</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adipiscing</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elit</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Aenean</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commodo</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ligula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eget</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dolor</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Aenean</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massa</a:t>
            </a:r>
            <a:r>
              <a:rPr kumimoji="0" lang="en-GB" sz="1800" b="0" i="0" u="none" strike="noStrike" kern="1200" cap="none" spc="0" normalizeH="0" baseline="30000" noProof="0" dirty="0">
                <a:ln>
                  <a:noFill/>
                </a:ln>
                <a:solidFill>
                  <a:prstClr val="white">
                    <a:lumMod val="50000"/>
                  </a:prstClr>
                </a:solidFill>
                <a:effectLst/>
                <a:uLnTx/>
                <a:uFillTx/>
                <a:latin typeface="Arial" panose="020B0604020202020204" pitchFamily="34" charset="0"/>
                <a:ea typeface="ＭＳ Ｐゴシック" pitchFamily="1" charset="-128"/>
                <a:cs typeface="Arial" panose="020B0604020202020204" pitchFamily="34" charset="0"/>
              </a:rPr>
              <a:t>.</a:t>
            </a:r>
          </a:p>
          <a:p>
            <a:pPr marL="285750" marR="0" lvl="0" indent="-285750" algn="l" defTabSz="457200"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Lorem ipsum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dolor</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sit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amet</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consectetuer</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adipiscing</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elit</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Aenean</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commodo</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ligula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eget</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dolor</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Aenean</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massa</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p>
          <a:p>
            <a:pPr marL="285750" marR="0" lvl="0" indent="-285750" algn="l" defTabSz="457200"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Lorem ipsum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dolor</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sit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amet</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consectetuer</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adipiscing</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elit</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Aenean</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commodo</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ligula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eget</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dolor</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Aenean</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massa</a:t>
            </a:r>
            <a:r>
              <a:rPr kumimoji="0" lang="en-GB" sz="1800" b="0" i="0" u="none" strike="noStrike" kern="1200" cap="none" spc="0" normalizeH="0" baseline="30000" noProof="0" dirty="0">
                <a:ln>
                  <a:noFill/>
                </a:ln>
                <a:solidFill>
                  <a:prstClr val="black"/>
                </a:solidFill>
                <a:effectLst/>
                <a:uLnTx/>
                <a:uFillTx/>
                <a:latin typeface="Bliss-Light"/>
                <a:ea typeface="ＭＳ Ｐゴシック" pitchFamily="1" charset="-128"/>
                <a:cs typeface="Bliss-Light"/>
              </a:rPr>
              <a:t>.</a:t>
            </a:r>
          </a:p>
          <a:p>
            <a:pPr marL="285750" marR="0" lvl="0" indent="-285750" algn="l" defTabSz="457200" rtl="0" eaLnBrk="1" fontAlgn="base" latinLnBrk="0" hangingPunct="1">
              <a:lnSpc>
                <a:spcPct val="150000"/>
              </a:lnSpc>
              <a:spcBef>
                <a:spcPct val="0"/>
              </a:spcBef>
              <a:spcAft>
                <a:spcPct val="0"/>
              </a:spcAft>
              <a:buClrTx/>
              <a:buSzTx/>
              <a:buFont typeface="Arial" panose="020B0604020202020204" pitchFamily="34" charset="0"/>
              <a:buChar char="•"/>
              <a:tabLst/>
              <a:defRPr/>
            </a:pPr>
            <a:endParaRPr lang="en-US" dirty="0"/>
          </a:p>
        </p:txBody>
      </p:sp>
    </p:spTree>
    <p:extLst>
      <p:ext uri="{BB962C8B-B14F-4D97-AF65-F5344CB8AC3E}">
        <p14:creationId xmlns:p14="http://schemas.microsoft.com/office/powerpoint/2010/main" val="3558588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TextBox 8"/>
          <p:cNvSpPr txBox="1"/>
          <p:nvPr userDrawn="1"/>
        </p:nvSpPr>
        <p:spPr>
          <a:xfrm>
            <a:off x="4791075" y="2560450"/>
            <a:ext cx="3656704" cy="3439403"/>
          </a:xfrm>
          <a:prstGeom prst="rect">
            <a:avLst/>
          </a:prstGeom>
          <a:noFill/>
        </p:spPr>
        <p:txBody>
          <a:bodyPr wrap="square" rtlCol="0">
            <a:spAutoFit/>
          </a:bodyPr>
          <a:lstStyle/>
          <a:p>
            <a:pPr marL="285750" indent="-285750">
              <a:lnSpc>
                <a:spcPct val="150000"/>
              </a:lnSpc>
              <a:buFont typeface="Arial" panose="020B0604020202020204" pitchFamily="34" charset="0"/>
              <a:buChar char="•"/>
            </a:pPr>
            <a:endParaRPr lang="en-GB" baseline="30000" dirty="0">
              <a:solidFill>
                <a:srgbClr val="5A5A59"/>
              </a:solidFill>
              <a:latin typeface="Bliss-Light"/>
              <a:cs typeface="Bliss-Light"/>
            </a:endParaRPr>
          </a:p>
          <a:p>
            <a:pPr>
              <a:lnSpc>
                <a:spcPct val="150000"/>
              </a:lnSpc>
            </a:pPr>
            <a:r>
              <a:rPr lang="en-GB" i="1" baseline="30000" dirty="0">
                <a:solidFill>
                  <a:srgbClr val="5A5A59"/>
                </a:solidFill>
                <a:latin typeface="Bliss-Light"/>
                <a:cs typeface="Bliss-Light"/>
              </a:rPr>
              <a:t>“</a:t>
            </a:r>
            <a:r>
              <a:rPr lang="en-GB" i="1" baseline="30000" dirty="0" err="1">
                <a:solidFill>
                  <a:srgbClr val="5A5A59"/>
                </a:solidFill>
                <a:latin typeface="Bliss-Light"/>
                <a:cs typeface="Bliss-Light"/>
              </a:rPr>
              <a:t>Lorem</a:t>
            </a:r>
            <a:r>
              <a:rPr lang="en-GB" i="1" baseline="30000" dirty="0">
                <a:solidFill>
                  <a:srgbClr val="5A5A59"/>
                </a:solidFill>
                <a:latin typeface="Bliss-Light"/>
                <a:cs typeface="Bliss-Light"/>
              </a:rPr>
              <a:t> </a:t>
            </a:r>
            <a:r>
              <a:rPr lang="en-GB" i="1" baseline="30000" dirty="0" err="1">
                <a:solidFill>
                  <a:srgbClr val="5A5A59"/>
                </a:solidFill>
                <a:latin typeface="Bliss-Light"/>
                <a:cs typeface="Bliss-Light"/>
              </a:rPr>
              <a:t>ipsum</a:t>
            </a:r>
            <a:r>
              <a:rPr lang="en-GB" i="1" baseline="30000" dirty="0">
                <a:solidFill>
                  <a:srgbClr val="5A5A59"/>
                </a:solidFill>
                <a:latin typeface="Bliss-Light"/>
                <a:cs typeface="Bliss-Light"/>
              </a:rPr>
              <a:t> </a:t>
            </a:r>
            <a:r>
              <a:rPr lang="en-GB" i="1" baseline="30000" dirty="0" err="1">
                <a:solidFill>
                  <a:srgbClr val="5A5A59"/>
                </a:solidFill>
                <a:latin typeface="Bliss-Light"/>
                <a:cs typeface="Bliss-Light"/>
              </a:rPr>
              <a:t>dolor</a:t>
            </a:r>
            <a:r>
              <a:rPr lang="en-GB" i="1" baseline="30000" dirty="0">
                <a:solidFill>
                  <a:srgbClr val="5A5A59"/>
                </a:solidFill>
                <a:latin typeface="Bliss-Light"/>
                <a:cs typeface="Bliss-Light"/>
              </a:rPr>
              <a:t> sit </a:t>
            </a:r>
            <a:r>
              <a:rPr lang="en-GB" i="1" baseline="30000" dirty="0" err="1">
                <a:solidFill>
                  <a:srgbClr val="5A5A59"/>
                </a:solidFill>
                <a:latin typeface="Bliss-Light"/>
                <a:cs typeface="Bliss-Light"/>
              </a:rPr>
              <a:t>amet</a:t>
            </a:r>
            <a:r>
              <a:rPr lang="en-GB" i="1" baseline="30000" dirty="0">
                <a:solidFill>
                  <a:srgbClr val="5A5A59"/>
                </a:solidFill>
                <a:latin typeface="Bliss-Light"/>
                <a:cs typeface="Bliss-Light"/>
              </a:rPr>
              <a:t>, </a:t>
            </a:r>
            <a:r>
              <a:rPr lang="en-GB" i="1" baseline="30000" dirty="0" err="1">
                <a:solidFill>
                  <a:srgbClr val="5A5A59"/>
                </a:solidFill>
                <a:latin typeface="Bliss-Light"/>
                <a:cs typeface="Bliss-Light"/>
              </a:rPr>
              <a:t>consectetuer</a:t>
            </a:r>
            <a:r>
              <a:rPr lang="en-GB" i="1" baseline="30000" dirty="0">
                <a:solidFill>
                  <a:srgbClr val="5A5A59"/>
                </a:solidFill>
                <a:latin typeface="Bliss-Light"/>
                <a:cs typeface="Bliss-Light"/>
              </a:rPr>
              <a:t> </a:t>
            </a:r>
            <a:r>
              <a:rPr lang="en-GB" i="1" baseline="30000" dirty="0" err="1">
                <a:solidFill>
                  <a:srgbClr val="5A5A59"/>
                </a:solidFill>
                <a:latin typeface="Bliss-Light"/>
                <a:cs typeface="Bliss-Light"/>
              </a:rPr>
              <a:t>adipiscing</a:t>
            </a:r>
            <a:r>
              <a:rPr lang="en-GB" i="1" baseline="30000" dirty="0">
                <a:solidFill>
                  <a:srgbClr val="5A5A59"/>
                </a:solidFill>
                <a:latin typeface="Bliss-Light"/>
                <a:cs typeface="Bliss-Light"/>
              </a:rPr>
              <a:t> </a:t>
            </a:r>
            <a:r>
              <a:rPr lang="en-GB" i="1" baseline="30000" dirty="0" err="1">
                <a:solidFill>
                  <a:srgbClr val="5A5A59"/>
                </a:solidFill>
                <a:latin typeface="Bliss-Light"/>
                <a:cs typeface="Bliss-Light"/>
              </a:rPr>
              <a:t>elit</a:t>
            </a:r>
            <a:r>
              <a:rPr lang="en-GB" i="1" baseline="30000" dirty="0">
                <a:solidFill>
                  <a:srgbClr val="5A5A59"/>
                </a:solidFill>
                <a:latin typeface="Bliss-Light"/>
                <a:cs typeface="Bliss-Light"/>
              </a:rPr>
              <a:t>. </a:t>
            </a:r>
            <a:r>
              <a:rPr lang="en-GB" i="1" baseline="30000" dirty="0" err="1">
                <a:solidFill>
                  <a:srgbClr val="5A5A59"/>
                </a:solidFill>
                <a:latin typeface="Bliss-Light"/>
                <a:cs typeface="Bliss-Light"/>
              </a:rPr>
              <a:t>Aenean</a:t>
            </a:r>
            <a:r>
              <a:rPr lang="en-GB" i="1" baseline="30000" dirty="0">
                <a:solidFill>
                  <a:srgbClr val="5A5A59"/>
                </a:solidFill>
                <a:latin typeface="Bliss-Light"/>
                <a:cs typeface="Bliss-Light"/>
              </a:rPr>
              <a:t> </a:t>
            </a:r>
            <a:r>
              <a:rPr lang="en-GB" i="1" baseline="30000" dirty="0" err="1">
                <a:solidFill>
                  <a:srgbClr val="5A5A59"/>
                </a:solidFill>
                <a:latin typeface="Bliss-Light"/>
                <a:cs typeface="Bliss-Light"/>
              </a:rPr>
              <a:t>commodo</a:t>
            </a:r>
            <a:r>
              <a:rPr lang="en-GB" i="1" baseline="30000" dirty="0">
                <a:solidFill>
                  <a:srgbClr val="5A5A59"/>
                </a:solidFill>
                <a:latin typeface="Bliss-Light"/>
                <a:cs typeface="Bliss-Light"/>
              </a:rPr>
              <a:t> ligula </a:t>
            </a:r>
            <a:r>
              <a:rPr lang="en-GB" i="1" baseline="30000" dirty="0" err="1">
                <a:solidFill>
                  <a:srgbClr val="5A5A59"/>
                </a:solidFill>
                <a:latin typeface="Bliss-Light"/>
                <a:cs typeface="Bliss-Light"/>
              </a:rPr>
              <a:t>eget</a:t>
            </a:r>
            <a:r>
              <a:rPr lang="en-GB" i="1" baseline="30000" dirty="0">
                <a:solidFill>
                  <a:srgbClr val="5A5A59"/>
                </a:solidFill>
                <a:latin typeface="Bliss-Light"/>
                <a:cs typeface="Bliss-Light"/>
              </a:rPr>
              <a:t> </a:t>
            </a:r>
            <a:r>
              <a:rPr lang="en-GB" i="1" baseline="30000" dirty="0" err="1">
                <a:solidFill>
                  <a:srgbClr val="5A5A59"/>
                </a:solidFill>
                <a:latin typeface="Bliss-Light"/>
                <a:cs typeface="Bliss-Light"/>
              </a:rPr>
              <a:t>dolor</a:t>
            </a:r>
            <a:r>
              <a:rPr lang="en-GB" i="1" baseline="30000" dirty="0">
                <a:solidFill>
                  <a:srgbClr val="5A5A59"/>
                </a:solidFill>
                <a:latin typeface="Bliss-Light"/>
                <a:cs typeface="Bliss-Light"/>
              </a:rPr>
              <a:t>. </a:t>
            </a:r>
            <a:r>
              <a:rPr lang="en-GB" i="1" baseline="30000" dirty="0" err="1">
                <a:solidFill>
                  <a:srgbClr val="5A5A59"/>
                </a:solidFill>
                <a:latin typeface="Bliss-Light"/>
                <a:cs typeface="Bliss-Light"/>
              </a:rPr>
              <a:t>Aenean</a:t>
            </a:r>
            <a:r>
              <a:rPr lang="en-GB" i="1" baseline="30000" dirty="0">
                <a:solidFill>
                  <a:srgbClr val="5A5A59"/>
                </a:solidFill>
                <a:latin typeface="Bliss-Light"/>
                <a:cs typeface="Bliss-Light"/>
              </a:rPr>
              <a:t> </a:t>
            </a:r>
            <a:r>
              <a:rPr lang="en-GB" i="1" baseline="30000" dirty="0" err="1">
                <a:solidFill>
                  <a:srgbClr val="5A5A59"/>
                </a:solidFill>
                <a:latin typeface="Bliss-Light"/>
                <a:cs typeface="Bliss-Light"/>
              </a:rPr>
              <a:t>massa</a:t>
            </a:r>
            <a:r>
              <a:rPr lang="en-GB" i="1" baseline="30000" dirty="0">
                <a:solidFill>
                  <a:srgbClr val="5A5A59"/>
                </a:solidFill>
                <a:latin typeface="Bliss-Light"/>
                <a:cs typeface="Bliss-Light"/>
              </a:rPr>
              <a:t>. Cum </a:t>
            </a:r>
            <a:r>
              <a:rPr lang="en-GB" i="1" baseline="30000" dirty="0" err="1">
                <a:solidFill>
                  <a:srgbClr val="5A5A59"/>
                </a:solidFill>
                <a:latin typeface="Bliss-Light"/>
                <a:cs typeface="Bliss-Light"/>
              </a:rPr>
              <a:t>sociis</a:t>
            </a:r>
            <a:r>
              <a:rPr lang="en-GB" i="1" baseline="30000" dirty="0">
                <a:solidFill>
                  <a:srgbClr val="5A5A59"/>
                </a:solidFill>
                <a:latin typeface="Bliss-Light"/>
                <a:cs typeface="Bliss-Light"/>
              </a:rPr>
              <a:t> </a:t>
            </a:r>
            <a:r>
              <a:rPr lang="en-GB" i="1" baseline="30000" dirty="0" err="1">
                <a:solidFill>
                  <a:srgbClr val="5A5A59"/>
                </a:solidFill>
                <a:latin typeface="Bliss-Light"/>
                <a:cs typeface="Bliss-Light"/>
              </a:rPr>
              <a:t>natoque</a:t>
            </a:r>
            <a:r>
              <a:rPr lang="en-GB" i="1" baseline="30000" dirty="0">
                <a:solidFill>
                  <a:srgbClr val="5A5A59"/>
                </a:solidFill>
                <a:latin typeface="Bliss-Light"/>
                <a:cs typeface="Bliss-Light"/>
              </a:rPr>
              <a:t> </a:t>
            </a:r>
            <a:r>
              <a:rPr lang="en-GB" i="1" baseline="30000" dirty="0" err="1">
                <a:solidFill>
                  <a:srgbClr val="5A5A59"/>
                </a:solidFill>
                <a:latin typeface="Bliss-Light"/>
                <a:cs typeface="Bliss-Light"/>
              </a:rPr>
              <a:t>enatibus</a:t>
            </a:r>
            <a:r>
              <a:rPr lang="en-GB" i="1" baseline="30000" dirty="0">
                <a:solidFill>
                  <a:srgbClr val="5A5A59"/>
                </a:solidFill>
                <a:latin typeface="Bliss-Light"/>
                <a:cs typeface="Bliss-Light"/>
              </a:rPr>
              <a:t>.</a:t>
            </a:r>
            <a:r>
              <a:rPr lang="en-GB" i="1" dirty="0">
                <a:solidFill>
                  <a:srgbClr val="5A5A59"/>
                </a:solidFill>
                <a:latin typeface="Bliss-Light"/>
                <a:cs typeface="Bliss-Light"/>
              </a:rPr>
              <a:t> </a:t>
            </a:r>
            <a:r>
              <a:rPr lang="en-GB" i="1" baseline="30000" dirty="0" err="1">
                <a:solidFill>
                  <a:srgbClr val="5A5A59"/>
                </a:solidFill>
                <a:latin typeface="Bliss-Light"/>
                <a:cs typeface="Bliss-Light"/>
              </a:rPr>
              <a:t>Lorem</a:t>
            </a:r>
            <a:r>
              <a:rPr lang="en-GB" i="1" baseline="30000" dirty="0">
                <a:solidFill>
                  <a:srgbClr val="5A5A59"/>
                </a:solidFill>
                <a:latin typeface="Bliss-Light"/>
                <a:cs typeface="Bliss-Light"/>
              </a:rPr>
              <a:t> </a:t>
            </a:r>
            <a:r>
              <a:rPr lang="en-GB" i="1" baseline="30000" dirty="0" err="1">
                <a:solidFill>
                  <a:srgbClr val="5A5A59"/>
                </a:solidFill>
                <a:latin typeface="Bliss-Light"/>
                <a:cs typeface="Bliss-Light"/>
              </a:rPr>
              <a:t>ipsum</a:t>
            </a:r>
            <a:r>
              <a:rPr lang="en-GB" i="1" baseline="30000" dirty="0">
                <a:solidFill>
                  <a:srgbClr val="5A5A59"/>
                </a:solidFill>
                <a:latin typeface="Bliss-Light"/>
                <a:cs typeface="Bliss-Light"/>
              </a:rPr>
              <a:t> </a:t>
            </a:r>
            <a:r>
              <a:rPr lang="en-GB" i="1" baseline="30000" dirty="0" err="1">
                <a:solidFill>
                  <a:srgbClr val="5A5A59"/>
                </a:solidFill>
                <a:latin typeface="Bliss-Light"/>
                <a:cs typeface="Bliss-Light"/>
              </a:rPr>
              <a:t>dolor</a:t>
            </a:r>
            <a:r>
              <a:rPr lang="en-GB" i="1" baseline="30000" dirty="0">
                <a:solidFill>
                  <a:srgbClr val="5A5A59"/>
                </a:solidFill>
                <a:latin typeface="Bliss-Light"/>
                <a:cs typeface="Bliss-Light"/>
              </a:rPr>
              <a:t> sit </a:t>
            </a:r>
            <a:r>
              <a:rPr lang="en-GB" i="1" baseline="30000" dirty="0" err="1">
                <a:solidFill>
                  <a:srgbClr val="5A5A59"/>
                </a:solidFill>
                <a:latin typeface="Bliss-Light"/>
                <a:cs typeface="Bliss-Light"/>
              </a:rPr>
              <a:t>amet</a:t>
            </a:r>
            <a:r>
              <a:rPr lang="en-GB" i="1" baseline="30000" dirty="0">
                <a:solidFill>
                  <a:srgbClr val="5A5A59"/>
                </a:solidFill>
                <a:latin typeface="Bliss-Light"/>
                <a:cs typeface="Bliss-Light"/>
              </a:rPr>
              <a:t>, </a:t>
            </a:r>
            <a:r>
              <a:rPr lang="en-GB" i="1" baseline="30000" dirty="0" err="1">
                <a:solidFill>
                  <a:srgbClr val="5A5A59"/>
                </a:solidFill>
                <a:latin typeface="Bliss-Light"/>
                <a:cs typeface="Bliss-Light"/>
              </a:rPr>
              <a:t>consectetuer</a:t>
            </a:r>
            <a:r>
              <a:rPr lang="en-GB" i="1" baseline="30000" dirty="0">
                <a:solidFill>
                  <a:srgbClr val="5A5A59"/>
                </a:solidFill>
                <a:latin typeface="Bliss-Light"/>
                <a:cs typeface="Bliss-Light"/>
              </a:rPr>
              <a:t> </a:t>
            </a:r>
            <a:r>
              <a:rPr lang="en-GB" i="1" baseline="30000" dirty="0" err="1">
                <a:solidFill>
                  <a:srgbClr val="5A5A59"/>
                </a:solidFill>
                <a:latin typeface="Bliss-Light"/>
                <a:cs typeface="Bliss-Light"/>
              </a:rPr>
              <a:t>adipiscing</a:t>
            </a:r>
            <a:r>
              <a:rPr lang="en-GB" i="1" baseline="30000" dirty="0">
                <a:solidFill>
                  <a:srgbClr val="5A5A59"/>
                </a:solidFill>
                <a:latin typeface="Bliss-Light"/>
                <a:cs typeface="Bliss-Light"/>
              </a:rPr>
              <a:t> </a:t>
            </a:r>
            <a:r>
              <a:rPr lang="en-GB" i="1" baseline="30000" dirty="0" err="1">
                <a:solidFill>
                  <a:srgbClr val="5A5A59"/>
                </a:solidFill>
                <a:latin typeface="Bliss-Light"/>
                <a:cs typeface="Bliss-Light"/>
              </a:rPr>
              <a:t>elit</a:t>
            </a:r>
            <a:r>
              <a:rPr lang="en-GB" i="1" baseline="30000" dirty="0">
                <a:solidFill>
                  <a:srgbClr val="5A5A59"/>
                </a:solidFill>
                <a:latin typeface="Bliss-Light"/>
                <a:cs typeface="Bliss-Light"/>
              </a:rPr>
              <a:t>. </a:t>
            </a:r>
            <a:r>
              <a:rPr lang="en-GB" i="1" baseline="30000" dirty="0" err="1">
                <a:solidFill>
                  <a:srgbClr val="5A5A59"/>
                </a:solidFill>
                <a:latin typeface="Bliss-Light"/>
                <a:cs typeface="Bliss-Light"/>
              </a:rPr>
              <a:t>Aenean</a:t>
            </a:r>
            <a:r>
              <a:rPr lang="en-GB" i="1" baseline="30000" dirty="0">
                <a:solidFill>
                  <a:srgbClr val="5A5A59"/>
                </a:solidFill>
                <a:latin typeface="Bliss-Light"/>
                <a:cs typeface="Bliss-Light"/>
              </a:rPr>
              <a:t> </a:t>
            </a:r>
            <a:r>
              <a:rPr lang="en-GB" i="1" baseline="30000" dirty="0" err="1">
                <a:solidFill>
                  <a:srgbClr val="5A5A59"/>
                </a:solidFill>
                <a:latin typeface="Bliss-Light"/>
                <a:cs typeface="Bliss-Light"/>
              </a:rPr>
              <a:t>commodo</a:t>
            </a:r>
            <a:r>
              <a:rPr lang="en-GB" i="1" baseline="30000" dirty="0">
                <a:solidFill>
                  <a:srgbClr val="5A5A59"/>
                </a:solidFill>
                <a:latin typeface="Bliss-Light"/>
                <a:cs typeface="Bliss-Light"/>
              </a:rPr>
              <a:t> ligula </a:t>
            </a:r>
            <a:r>
              <a:rPr lang="en-GB" i="1" baseline="30000" dirty="0" err="1">
                <a:solidFill>
                  <a:srgbClr val="5A5A59"/>
                </a:solidFill>
                <a:latin typeface="Bliss-Light"/>
                <a:cs typeface="Bliss-Light"/>
              </a:rPr>
              <a:t>eget</a:t>
            </a:r>
            <a:r>
              <a:rPr lang="en-GB" i="1" baseline="30000" dirty="0">
                <a:solidFill>
                  <a:srgbClr val="5A5A59"/>
                </a:solidFill>
                <a:latin typeface="Bliss-Light"/>
                <a:cs typeface="Bliss-Light"/>
              </a:rPr>
              <a:t> </a:t>
            </a:r>
            <a:r>
              <a:rPr lang="en-GB" i="1" baseline="30000" dirty="0" err="1">
                <a:solidFill>
                  <a:srgbClr val="5A5A59"/>
                </a:solidFill>
                <a:latin typeface="Bliss-Light"/>
                <a:cs typeface="Bliss-Light"/>
              </a:rPr>
              <a:t>color</a:t>
            </a:r>
            <a:r>
              <a:rPr lang="en-GB" i="1" baseline="30000" dirty="0">
                <a:solidFill>
                  <a:srgbClr val="5A5A59"/>
                </a:solidFill>
                <a:latin typeface="Bliss-Light"/>
                <a:cs typeface="Bliss-Light"/>
              </a:rPr>
              <a:t>. </a:t>
            </a:r>
            <a:r>
              <a:rPr lang="en-GB" i="1" baseline="30000" dirty="0" err="1">
                <a:solidFill>
                  <a:srgbClr val="5A5A59"/>
                </a:solidFill>
                <a:latin typeface="Bliss-Light"/>
                <a:cs typeface="Bliss-Light"/>
              </a:rPr>
              <a:t>Aenean</a:t>
            </a:r>
            <a:r>
              <a:rPr lang="en-GB" i="1" baseline="30000" dirty="0">
                <a:solidFill>
                  <a:srgbClr val="5A5A59"/>
                </a:solidFill>
                <a:latin typeface="Bliss-Light"/>
                <a:cs typeface="Bliss-Light"/>
              </a:rPr>
              <a:t> </a:t>
            </a:r>
            <a:r>
              <a:rPr lang="en-GB" i="1" baseline="30000" dirty="0" err="1">
                <a:solidFill>
                  <a:srgbClr val="5A5A59"/>
                </a:solidFill>
                <a:latin typeface="Bliss-Light"/>
                <a:cs typeface="Bliss-Light"/>
              </a:rPr>
              <a:t>massa</a:t>
            </a:r>
            <a:r>
              <a:rPr lang="en-GB" i="1" baseline="30000" dirty="0">
                <a:solidFill>
                  <a:srgbClr val="5A5A59"/>
                </a:solidFill>
                <a:latin typeface="Bliss-Light"/>
                <a:cs typeface="Bliss-Light"/>
              </a:rPr>
              <a:t>. Cum </a:t>
            </a:r>
            <a:r>
              <a:rPr lang="en-GB" i="1" baseline="30000" dirty="0" err="1">
                <a:solidFill>
                  <a:srgbClr val="5A5A59"/>
                </a:solidFill>
                <a:latin typeface="Bliss-Light"/>
                <a:cs typeface="Bliss-Light"/>
              </a:rPr>
              <a:t>sociis</a:t>
            </a:r>
            <a:r>
              <a:rPr lang="en-GB" i="1" baseline="30000" dirty="0">
                <a:solidFill>
                  <a:srgbClr val="5A5A59"/>
                </a:solidFill>
                <a:latin typeface="Bliss-Light"/>
                <a:cs typeface="Bliss-Light"/>
              </a:rPr>
              <a:t> </a:t>
            </a:r>
            <a:r>
              <a:rPr lang="en-GB" i="1" baseline="30000" dirty="0" err="1">
                <a:solidFill>
                  <a:srgbClr val="5A5A59"/>
                </a:solidFill>
                <a:latin typeface="Bliss-Light"/>
                <a:cs typeface="Bliss-Light"/>
              </a:rPr>
              <a:t>natoque</a:t>
            </a:r>
            <a:r>
              <a:rPr lang="en-GB" i="1" baseline="30000" dirty="0">
                <a:solidFill>
                  <a:srgbClr val="5A5A59"/>
                </a:solidFill>
                <a:latin typeface="Bliss-Light"/>
                <a:cs typeface="Bliss-Light"/>
              </a:rPr>
              <a:t> </a:t>
            </a:r>
            <a:r>
              <a:rPr lang="en-GB" i="1" baseline="30000" dirty="0" err="1">
                <a:solidFill>
                  <a:srgbClr val="5A5A59"/>
                </a:solidFill>
                <a:latin typeface="Bliss-Light"/>
                <a:cs typeface="Bliss-Light"/>
              </a:rPr>
              <a:t>penatibus</a:t>
            </a:r>
            <a:r>
              <a:rPr lang="en-GB" i="1" baseline="30000" dirty="0">
                <a:solidFill>
                  <a:srgbClr val="5A5A59"/>
                </a:solidFill>
                <a:latin typeface="Bliss-Light"/>
                <a:cs typeface="Bliss-Light"/>
              </a:rPr>
              <a:t>.</a:t>
            </a:r>
            <a:r>
              <a:rPr lang="en-GB" i="1" dirty="0">
                <a:solidFill>
                  <a:srgbClr val="5A5A59"/>
                </a:solidFill>
                <a:latin typeface="Bliss-Light"/>
                <a:cs typeface="Bliss-Light"/>
              </a:rPr>
              <a:t>”</a:t>
            </a:r>
          </a:p>
          <a:p>
            <a:pPr algn="r">
              <a:lnSpc>
                <a:spcPct val="150000"/>
              </a:lnSpc>
            </a:pPr>
            <a:endParaRPr lang="en-GB" sz="1600" i="1" baseline="30000" dirty="0">
              <a:solidFill>
                <a:srgbClr val="5A5A59"/>
              </a:solidFill>
              <a:latin typeface="Bliss-Light"/>
              <a:cs typeface="Bliss-Light"/>
            </a:endParaRPr>
          </a:p>
          <a:p>
            <a:pPr algn="r">
              <a:lnSpc>
                <a:spcPct val="150000"/>
              </a:lnSpc>
            </a:pPr>
            <a:r>
              <a:rPr lang="en-GB" b="1" baseline="30000" dirty="0">
                <a:solidFill>
                  <a:srgbClr val="5A5A59"/>
                </a:solidFill>
                <a:latin typeface="Bliss-Light"/>
                <a:cs typeface="Bliss-Light"/>
              </a:rPr>
              <a:t>- Name, Organisation, Date</a:t>
            </a:r>
          </a:p>
          <a:p>
            <a:pPr>
              <a:lnSpc>
                <a:spcPct val="150000"/>
              </a:lnSpc>
            </a:pPr>
            <a:endParaRPr lang="en-GB" sz="1600" i="1" baseline="30000" dirty="0">
              <a:solidFill>
                <a:srgbClr val="5A5A59"/>
              </a:solidFill>
              <a:latin typeface="Bliss-Light"/>
              <a:cs typeface="Bliss-Light"/>
            </a:endParaRPr>
          </a:p>
          <a:p>
            <a:pPr marL="285750" indent="-285750">
              <a:lnSpc>
                <a:spcPct val="150000"/>
              </a:lnSpc>
              <a:buFont typeface="Arial" panose="020B0604020202020204" pitchFamily="34" charset="0"/>
              <a:buChar char="•"/>
            </a:pPr>
            <a:endParaRPr lang="en-US" sz="1700" dirty="0">
              <a:solidFill>
                <a:srgbClr val="5A5A59"/>
              </a:solidFill>
              <a:latin typeface="Gotham Rounded Book"/>
              <a:cs typeface="Gotham Rounded Book"/>
            </a:endParaRPr>
          </a:p>
        </p:txBody>
      </p:sp>
      <p:sp>
        <p:nvSpPr>
          <p:cNvPr id="10" name="TextBox 9"/>
          <p:cNvSpPr txBox="1"/>
          <p:nvPr userDrawn="1"/>
        </p:nvSpPr>
        <p:spPr>
          <a:xfrm>
            <a:off x="581025" y="2560450"/>
            <a:ext cx="3656704" cy="3439403"/>
          </a:xfrm>
          <a:prstGeom prst="rect">
            <a:avLst/>
          </a:prstGeom>
          <a:noFill/>
        </p:spPr>
        <p:txBody>
          <a:bodyPr wrap="square" rtlCol="0">
            <a:spAutoFit/>
          </a:bodyPr>
          <a:lstStyle/>
          <a:p>
            <a:pPr marL="285750" indent="-285750">
              <a:lnSpc>
                <a:spcPct val="150000"/>
              </a:lnSpc>
              <a:buFont typeface="Arial" panose="020B0604020202020204" pitchFamily="34" charset="0"/>
              <a:buChar char="•"/>
            </a:pPr>
            <a:endParaRPr lang="en-GB" baseline="30000" dirty="0">
              <a:solidFill>
                <a:srgbClr val="5A5A59"/>
              </a:solidFill>
              <a:latin typeface="Bliss-Light"/>
              <a:cs typeface="Bliss-Light"/>
            </a:endParaRPr>
          </a:p>
          <a:p>
            <a:pPr>
              <a:lnSpc>
                <a:spcPct val="150000"/>
              </a:lnSpc>
            </a:pPr>
            <a:r>
              <a:rPr lang="en-GB" i="1" baseline="30000" dirty="0">
                <a:solidFill>
                  <a:srgbClr val="5A5A59"/>
                </a:solidFill>
                <a:latin typeface="Bliss-Light"/>
                <a:cs typeface="Bliss-Light"/>
              </a:rPr>
              <a:t>“</a:t>
            </a:r>
            <a:r>
              <a:rPr lang="en-GB" i="1" baseline="30000" dirty="0" err="1">
                <a:solidFill>
                  <a:srgbClr val="5A5A59"/>
                </a:solidFill>
                <a:latin typeface="Bliss-Light"/>
                <a:cs typeface="Bliss-Light"/>
              </a:rPr>
              <a:t>Lorem</a:t>
            </a:r>
            <a:r>
              <a:rPr lang="en-GB" i="1" baseline="30000" dirty="0">
                <a:solidFill>
                  <a:srgbClr val="5A5A59"/>
                </a:solidFill>
                <a:latin typeface="Bliss-Light"/>
                <a:cs typeface="Bliss-Light"/>
              </a:rPr>
              <a:t> </a:t>
            </a:r>
            <a:r>
              <a:rPr lang="en-GB" i="1" baseline="30000" dirty="0" err="1">
                <a:solidFill>
                  <a:srgbClr val="5A5A59"/>
                </a:solidFill>
                <a:latin typeface="Bliss-Light"/>
                <a:cs typeface="Bliss-Light"/>
              </a:rPr>
              <a:t>ipsum</a:t>
            </a:r>
            <a:r>
              <a:rPr lang="en-GB" i="1" baseline="30000" dirty="0">
                <a:solidFill>
                  <a:srgbClr val="5A5A59"/>
                </a:solidFill>
                <a:latin typeface="Bliss-Light"/>
                <a:cs typeface="Bliss-Light"/>
              </a:rPr>
              <a:t> </a:t>
            </a:r>
            <a:r>
              <a:rPr lang="en-GB" i="1" baseline="30000" dirty="0" err="1">
                <a:solidFill>
                  <a:srgbClr val="5A5A59"/>
                </a:solidFill>
                <a:latin typeface="Bliss-Light"/>
                <a:cs typeface="Bliss-Light"/>
              </a:rPr>
              <a:t>dolor</a:t>
            </a:r>
            <a:r>
              <a:rPr lang="en-GB" i="1" baseline="30000" dirty="0">
                <a:solidFill>
                  <a:srgbClr val="5A5A59"/>
                </a:solidFill>
                <a:latin typeface="Bliss-Light"/>
                <a:cs typeface="Bliss-Light"/>
              </a:rPr>
              <a:t> sit </a:t>
            </a:r>
            <a:r>
              <a:rPr lang="en-GB" i="1" baseline="30000" dirty="0" err="1">
                <a:solidFill>
                  <a:srgbClr val="5A5A59"/>
                </a:solidFill>
                <a:latin typeface="Bliss-Light"/>
                <a:cs typeface="Bliss-Light"/>
              </a:rPr>
              <a:t>amet</a:t>
            </a:r>
            <a:r>
              <a:rPr lang="en-GB" i="1" baseline="30000" dirty="0">
                <a:solidFill>
                  <a:srgbClr val="5A5A59"/>
                </a:solidFill>
                <a:latin typeface="Bliss-Light"/>
                <a:cs typeface="Bliss-Light"/>
              </a:rPr>
              <a:t>, </a:t>
            </a:r>
            <a:r>
              <a:rPr lang="en-GB" i="1" baseline="30000" dirty="0" err="1">
                <a:solidFill>
                  <a:srgbClr val="5A5A59"/>
                </a:solidFill>
                <a:latin typeface="Bliss-Light"/>
                <a:cs typeface="Bliss-Light"/>
              </a:rPr>
              <a:t>consectetuer</a:t>
            </a:r>
            <a:r>
              <a:rPr lang="en-GB" i="1" baseline="30000" dirty="0">
                <a:solidFill>
                  <a:srgbClr val="5A5A59"/>
                </a:solidFill>
                <a:latin typeface="Bliss-Light"/>
                <a:cs typeface="Bliss-Light"/>
              </a:rPr>
              <a:t> </a:t>
            </a:r>
            <a:r>
              <a:rPr lang="en-GB" i="1" baseline="30000" dirty="0" err="1">
                <a:solidFill>
                  <a:srgbClr val="5A5A59"/>
                </a:solidFill>
                <a:latin typeface="Bliss-Light"/>
                <a:cs typeface="Bliss-Light"/>
              </a:rPr>
              <a:t>adipiscing</a:t>
            </a:r>
            <a:r>
              <a:rPr lang="en-GB" i="1" baseline="30000" dirty="0">
                <a:solidFill>
                  <a:srgbClr val="5A5A59"/>
                </a:solidFill>
                <a:latin typeface="Bliss-Light"/>
                <a:cs typeface="Bliss-Light"/>
              </a:rPr>
              <a:t> </a:t>
            </a:r>
            <a:r>
              <a:rPr lang="en-GB" i="1" baseline="30000" dirty="0" err="1">
                <a:solidFill>
                  <a:srgbClr val="5A5A59"/>
                </a:solidFill>
                <a:latin typeface="Bliss-Light"/>
                <a:cs typeface="Bliss-Light"/>
              </a:rPr>
              <a:t>elit</a:t>
            </a:r>
            <a:r>
              <a:rPr lang="en-GB" i="1" baseline="30000" dirty="0">
                <a:solidFill>
                  <a:srgbClr val="5A5A59"/>
                </a:solidFill>
                <a:latin typeface="Bliss-Light"/>
                <a:cs typeface="Bliss-Light"/>
              </a:rPr>
              <a:t>. </a:t>
            </a:r>
            <a:r>
              <a:rPr lang="en-GB" i="1" baseline="30000" dirty="0" err="1">
                <a:solidFill>
                  <a:srgbClr val="5A5A59"/>
                </a:solidFill>
                <a:latin typeface="Bliss-Light"/>
                <a:cs typeface="Bliss-Light"/>
              </a:rPr>
              <a:t>Aenean</a:t>
            </a:r>
            <a:r>
              <a:rPr lang="en-GB" i="1" baseline="30000" dirty="0">
                <a:solidFill>
                  <a:srgbClr val="5A5A59"/>
                </a:solidFill>
                <a:latin typeface="Bliss-Light"/>
                <a:cs typeface="Bliss-Light"/>
              </a:rPr>
              <a:t> </a:t>
            </a:r>
            <a:r>
              <a:rPr lang="en-GB" i="1" baseline="30000" dirty="0" err="1">
                <a:solidFill>
                  <a:srgbClr val="5A5A59"/>
                </a:solidFill>
                <a:latin typeface="Bliss-Light"/>
                <a:cs typeface="Bliss-Light"/>
              </a:rPr>
              <a:t>commodo</a:t>
            </a:r>
            <a:r>
              <a:rPr lang="en-GB" i="1" baseline="30000" dirty="0">
                <a:solidFill>
                  <a:srgbClr val="5A5A59"/>
                </a:solidFill>
                <a:latin typeface="Bliss-Light"/>
                <a:cs typeface="Bliss-Light"/>
              </a:rPr>
              <a:t> ligula </a:t>
            </a:r>
            <a:r>
              <a:rPr lang="en-GB" i="1" baseline="30000" dirty="0" err="1">
                <a:solidFill>
                  <a:srgbClr val="5A5A59"/>
                </a:solidFill>
                <a:latin typeface="Bliss-Light"/>
                <a:cs typeface="Bliss-Light"/>
              </a:rPr>
              <a:t>eget</a:t>
            </a:r>
            <a:r>
              <a:rPr lang="en-GB" i="1" baseline="30000" dirty="0">
                <a:solidFill>
                  <a:srgbClr val="5A5A59"/>
                </a:solidFill>
                <a:latin typeface="Bliss-Light"/>
                <a:cs typeface="Bliss-Light"/>
              </a:rPr>
              <a:t> </a:t>
            </a:r>
            <a:r>
              <a:rPr lang="en-GB" i="1" baseline="30000" dirty="0" err="1">
                <a:solidFill>
                  <a:srgbClr val="5A5A59"/>
                </a:solidFill>
                <a:latin typeface="Bliss-Light"/>
                <a:cs typeface="Bliss-Light"/>
              </a:rPr>
              <a:t>dolor</a:t>
            </a:r>
            <a:r>
              <a:rPr lang="en-GB" i="1" baseline="30000" dirty="0">
                <a:solidFill>
                  <a:srgbClr val="5A5A59"/>
                </a:solidFill>
                <a:latin typeface="Bliss-Light"/>
                <a:cs typeface="Bliss-Light"/>
              </a:rPr>
              <a:t>. </a:t>
            </a:r>
            <a:r>
              <a:rPr lang="en-GB" i="1" baseline="30000" dirty="0" err="1">
                <a:solidFill>
                  <a:srgbClr val="5A5A59"/>
                </a:solidFill>
                <a:latin typeface="Bliss-Light"/>
                <a:cs typeface="Bliss-Light"/>
              </a:rPr>
              <a:t>Aenean</a:t>
            </a:r>
            <a:r>
              <a:rPr lang="en-GB" i="1" baseline="30000" dirty="0">
                <a:solidFill>
                  <a:srgbClr val="5A5A59"/>
                </a:solidFill>
                <a:latin typeface="Bliss-Light"/>
                <a:cs typeface="Bliss-Light"/>
              </a:rPr>
              <a:t> </a:t>
            </a:r>
            <a:r>
              <a:rPr lang="en-GB" i="1" baseline="30000" dirty="0" err="1">
                <a:solidFill>
                  <a:srgbClr val="5A5A59"/>
                </a:solidFill>
                <a:latin typeface="Bliss-Light"/>
                <a:cs typeface="Bliss-Light"/>
              </a:rPr>
              <a:t>massa</a:t>
            </a:r>
            <a:r>
              <a:rPr lang="en-GB" i="1" baseline="30000" dirty="0">
                <a:solidFill>
                  <a:srgbClr val="5A5A59"/>
                </a:solidFill>
                <a:latin typeface="Bliss-Light"/>
                <a:cs typeface="Bliss-Light"/>
              </a:rPr>
              <a:t>. Cum </a:t>
            </a:r>
            <a:r>
              <a:rPr lang="en-GB" i="1" baseline="30000" dirty="0" err="1">
                <a:solidFill>
                  <a:srgbClr val="5A5A59"/>
                </a:solidFill>
                <a:latin typeface="Bliss-Light"/>
                <a:cs typeface="Bliss-Light"/>
              </a:rPr>
              <a:t>sociis</a:t>
            </a:r>
            <a:r>
              <a:rPr lang="en-GB" i="1" baseline="30000" dirty="0">
                <a:solidFill>
                  <a:srgbClr val="5A5A59"/>
                </a:solidFill>
                <a:latin typeface="Bliss-Light"/>
                <a:cs typeface="Bliss-Light"/>
              </a:rPr>
              <a:t> </a:t>
            </a:r>
            <a:r>
              <a:rPr lang="en-GB" i="1" baseline="30000" dirty="0" err="1">
                <a:solidFill>
                  <a:srgbClr val="5A5A59"/>
                </a:solidFill>
                <a:latin typeface="Bliss-Light"/>
                <a:cs typeface="Bliss-Light"/>
              </a:rPr>
              <a:t>natoque</a:t>
            </a:r>
            <a:r>
              <a:rPr lang="en-GB" i="1" baseline="30000" dirty="0">
                <a:solidFill>
                  <a:srgbClr val="5A5A59"/>
                </a:solidFill>
                <a:latin typeface="Bliss-Light"/>
                <a:cs typeface="Bliss-Light"/>
              </a:rPr>
              <a:t> </a:t>
            </a:r>
            <a:r>
              <a:rPr lang="en-GB" i="1" baseline="30000" dirty="0" err="1">
                <a:solidFill>
                  <a:srgbClr val="5A5A59"/>
                </a:solidFill>
                <a:latin typeface="Bliss-Light"/>
                <a:cs typeface="Bliss-Light"/>
              </a:rPr>
              <a:t>enatibus</a:t>
            </a:r>
            <a:r>
              <a:rPr lang="en-GB" i="1" baseline="30000" dirty="0">
                <a:solidFill>
                  <a:srgbClr val="5A5A59"/>
                </a:solidFill>
                <a:latin typeface="Bliss-Light"/>
                <a:cs typeface="Bliss-Light"/>
              </a:rPr>
              <a:t>.</a:t>
            </a:r>
            <a:r>
              <a:rPr lang="en-GB" i="1" dirty="0">
                <a:solidFill>
                  <a:srgbClr val="5A5A59"/>
                </a:solidFill>
                <a:latin typeface="Bliss-Light"/>
                <a:cs typeface="Bliss-Light"/>
              </a:rPr>
              <a:t> </a:t>
            </a:r>
            <a:r>
              <a:rPr lang="en-GB" i="1" baseline="30000" dirty="0" err="1">
                <a:solidFill>
                  <a:srgbClr val="5A5A59"/>
                </a:solidFill>
                <a:latin typeface="Bliss-Light"/>
                <a:cs typeface="Bliss-Light"/>
              </a:rPr>
              <a:t>Lorem</a:t>
            </a:r>
            <a:r>
              <a:rPr lang="en-GB" i="1" baseline="30000" dirty="0">
                <a:solidFill>
                  <a:srgbClr val="5A5A59"/>
                </a:solidFill>
                <a:latin typeface="Bliss-Light"/>
                <a:cs typeface="Bliss-Light"/>
              </a:rPr>
              <a:t> </a:t>
            </a:r>
            <a:r>
              <a:rPr lang="en-GB" i="1" baseline="30000" dirty="0" err="1">
                <a:solidFill>
                  <a:srgbClr val="5A5A59"/>
                </a:solidFill>
                <a:latin typeface="Bliss-Light"/>
                <a:cs typeface="Bliss-Light"/>
              </a:rPr>
              <a:t>ipsum</a:t>
            </a:r>
            <a:r>
              <a:rPr lang="en-GB" i="1" baseline="30000" dirty="0">
                <a:solidFill>
                  <a:srgbClr val="5A5A59"/>
                </a:solidFill>
                <a:latin typeface="Bliss-Light"/>
                <a:cs typeface="Bliss-Light"/>
              </a:rPr>
              <a:t> </a:t>
            </a:r>
            <a:r>
              <a:rPr lang="en-GB" i="1" baseline="30000" dirty="0" err="1">
                <a:solidFill>
                  <a:srgbClr val="5A5A59"/>
                </a:solidFill>
                <a:latin typeface="Bliss-Light"/>
                <a:cs typeface="Bliss-Light"/>
              </a:rPr>
              <a:t>dolor</a:t>
            </a:r>
            <a:r>
              <a:rPr lang="en-GB" i="1" baseline="30000" dirty="0">
                <a:solidFill>
                  <a:srgbClr val="5A5A59"/>
                </a:solidFill>
                <a:latin typeface="Bliss-Light"/>
                <a:cs typeface="Bliss-Light"/>
              </a:rPr>
              <a:t> sit </a:t>
            </a:r>
            <a:r>
              <a:rPr lang="en-GB" i="1" baseline="30000" dirty="0" err="1">
                <a:solidFill>
                  <a:srgbClr val="5A5A59"/>
                </a:solidFill>
                <a:latin typeface="Bliss-Light"/>
                <a:cs typeface="Bliss-Light"/>
              </a:rPr>
              <a:t>amet</a:t>
            </a:r>
            <a:r>
              <a:rPr lang="en-GB" i="1" baseline="30000" dirty="0">
                <a:solidFill>
                  <a:srgbClr val="5A5A59"/>
                </a:solidFill>
                <a:latin typeface="Bliss-Light"/>
                <a:cs typeface="Bliss-Light"/>
              </a:rPr>
              <a:t>, </a:t>
            </a:r>
            <a:r>
              <a:rPr lang="en-GB" i="1" baseline="30000" dirty="0" err="1">
                <a:solidFill>
                  <a:srgbClr val="5A5A59"/>
                </a:solidFill>
                <a:latin typeface="Bliss-Light"/>
                <a:cs typeface="Bliss-Light"/>
              </a:rPr>
              <a:t>consectetuer</a:t>
            </a:r>
            <a:r>
              <a:rPr lang="en-GB" i="1" baseline="30000" dirty="0">
                <a:solidFill>
                  <a:srgbClr val="5A5A59"/>
                </a:solidFill>
                <a:latin typeface="Bliss-Light"/>
                <a:cs typeface="Bliss-Light"/>
              </a:rPr>
              <a:t> </a:t>
            </a:r>
            <a:r>
              <a:rPr lang="en-GB" i="1" baseline="30000" dirty="0" err="1">
                <a:solidFill>
                  <a:srgbClr val="5A5A59"/>
                </a:solidFill>
                <a:latin typeface="Bliss-Light"/>
                <a:cs typeface="Bliss-Light"/>
              </a:rPr>
              <a:t>adipiscing</a:t>
            </a:r>
            <a:r>
              <a:rPr lang="en-GB" i="1" baseline="30000" dirty="0">
                <a:solidFill>
                  <a:srgbClr val="5A5A59"/>
                </a:solidFill>
                <a:latin typeface="Bliss-Light"/>
                <a:cs typeface="Bliss-Light"/>
              </a:rPr>
              <a:t> </a:t>
            </a:r>
            <a:r>
              <a:rPr lang="en-GB" i="1" baseline="30000" dirty="0" err="1">
                <a:solidFill>
                  <a:srgbClr val="5A5A59"/>
                </a:solidFill>
                <a:latin typeface="Bliss-Light"/>
                <a:cs typeface="Bliss-Light"/>
              </a:rPr>
              <a:t>elit</a:t>
            </a:r>
            <a:r>
              <a:rPr lang="en-GB" i="1" baseline="30000" dirty="0">
                <a:solidFill>
                  <a:srgbClr val="5A5A59"/>
                </a:solidFill>
                <a:latin typeface="Bliss-Light"/>
                <a:cs typeface="Bliss-Light"/>
              </a:rPr>
              <a:t>. </a:t>
            </a:r>
            <a:r>
              <a:rPr lang="en-GB" i="1" baseline="30000" dirty="0" err="1">
                <a:solidFill>
                  <a:srgbClr val="5A5A59"/>
                </a:solidFill>
                <a:latin typeface="Bliss-Light"/>
                <a:cs typeface="Bliss-Light"/>
              </a:rPr>
              <a:t>Aenean</a:t>
            </a:r>
            <a:r>
              <a:rPr lang="en-GB" i="1" baseline="30000" dirty="0">
                <a:solidFill>
                  <a:srgbClr val="5A5A59"/>
                </a:solidFill>
                <a:latin typeface="Bliss-Light"/>
                <a:cs typeface="Bliss-Light"/>
              </a:rPr>
              <a:t> </a:t>
            </a:r>
            <a:r>
              <a:rPr lang="en-GB" i="1" baseline="30000" dirty="0" err="1">
                <a:solidFill>
                  <a:srgbClr val="5A5A59"/>
                </a:solidFill>
                <a:latin typeface="Bliss-Light"/>
                <a:cs typeface="Bliss-Light"/>
              </a:rPr>
              <a:t>commodo</a:t>
            </a:r>
            <a:r>
              <a:rPr lang="en-GB" i="1" baseline="30000" dirty="0">
                <a:solidFill>
                  <a:srgbClr val="5A5A59"/>
                </a:solidFill>
                <a:latin typeface="Bliss-Light"/>
                <a:cs typeface="Bliss-Light"/>
              </a:rPr>
              <a:t> ligula </a:t>
            </a:r>
            <a:r>
              <a:rPr lang="en-GB" i="1" baseline="30000" dirty="0" err="1">
                <a:solidFill>
                  <a:srgbClr val="5A5A59"/>
                </a:solidFill>
                <a:latin typeface="Bliss-Light"/>
                <a:cs typeface="Bliss-Light"/>
              </a:rPr>
              <a:t>eget</a:t>
            </a:r>
            <a:r>
              <a:rPr lang="en-GB" i="1" baseline="30000" dirty="0">
                <a:solidFill>
                  <a:srgbClr val="5A5A59"/>
                </a:solidFill>
                <a:latin typeface="Bliss-Light"/>
                <a:cs typeface="Bliss-Light"/>
              </a:rPr>
              <a:t> </a:t>
            </a:r>
            <a:r>
              <a:rPr lang="en-GB" i="1" baseline="30000" dirty="0" err="1">
                <a:solidFill>
                  <a:srgbClr val="5A5A59"/>
                </a:solidFill>
                <a:latin typeface="Bliss-Light"/>
                <a:cs typeface="Bliss-Light"/>
              </a:rPr>
              <a:t>color</a:t>
            </a:r>
            <a:r>
              <a:rPr lang="en-GB" i="1" baseline="30000" dirty="0">
                <a:solidFill>
                  <a:srgbClr val="5A5A59"/>
                </a:solidFill>
                <a:latin typeface="Bliss-Light"/>
                <a:cs typeface="Bliss-Light"/>
              </a:rPr>
              <a:t>. </a:t>
            </a:r>
            <a:r>
              <a:rPr lang="en-GB" i="1" baseline="30000" dirty="0" err="1">
                <a:solidFill>
                  <a:srgbClr val="5A5A59"/>
                </a:solidFill>
                <a:latin typeface="Bliss-Light"/>
                <a:cs typeface="Bliss-Light"/>
              </a:rPr>
              <a:t>Aenean</a:t>
            </a:r>
            <a:r>
              <a:rPr lang="en-GB" i="1" baseline="30000" dirty="0">
                <a:solidFill>
                  <a:srgbClr val="5A5A59"/>
                </a:solidFill>
                <a:latin typeface="Bliss-Light"/>
                <a:cs typeface="Bliss-Light"/>
              </a:rPr>
              <a:t> </a:t>
            </a:r>
            <a:r>
              <a:rPr lang="en-GB" i="1" baseline="30000" dirty="0" err="1">
                <a:solidFill>
                  <a:srgbClr val="5A5A59"/>
                </a:solidFill>
                <a:latin typeface="Bliss-Light"/>
                <a:cs typeface="Bliss-Light"/>
              </a:rPr>
              <a:t>massa</a:t>
            </a:r>
            <a:r>
              <a:rPr lang="en-GB" i="1" baseline="30000" dirty="0">
                <a:solidFill>
                  <a:srgbClr val="5A5A59"/>
                </a:solidFill>
                <a:latin typeface="Bliss-Light"/>
                <a:cs typeface="Bliss-Light"/>
              </a:rPr>
              <a:t>. Cum </a:t>
            </a:r>
            <a:r>
              <a:rPr lang="en-GB" i="1" baseline="30000" dirty="0" err="1">
                <a:solidFill>
                  <a:srgbClr val="5A5A59"/>
                </a:solidFill>
                <a:latin typeface="Bliss-Light"/>
                <a:cs typeface="Bliss-Light"/>
              </a:rPr>
              <a:t>sociis</a:t>
            </a:r>
            <a:r>
              <a:rPr lang="en-GB" i="1" baseline="30000" dirty="0">
                <a:solidFill>
                  <a:srgbClr val="5A5A59"/>
                </a:solidFill>
                <a:latin typeface="Bliss-Light"/>
                <a:cs typeface="Bliss-Light"/>
              </a:rPr>
              <a:t> </a:t>
            </a:r>
            <a:r>
              <a:rPr lang="en-GB" i="1" baseline="30000" dirty="0" err="1">
                <a:solidFill>
                  <a:srgbClr val="5A5A59"/>
                </a:solidFill>
                <a:latin typeface="Bliss-Light"/>
                <a:cs typeface="Bliss-Light"/>
              </a:rPr>
              <a:t>natoque</a:t>
            </a:r>
            <a:r>
              <a:rPr lang="en-GB" i="1" baseline="30000" dirty="0">
                <a:solidFill>
                  <a:srgbClr val="5A5A59"/>
                </a:solidFill>
                <a:latin typeface="Bliss-Light"/>
                <a:cs typeface="Bliss-Light"/>
              </a:rPr>
              <a:t> </a:t>
            </a:r>
            <a:r>
              <a:rPr lang="en-GB" i="1" baseline="30000" dirty="0" err="1">
                <a:solidFill>
                  <a:srgbClr val="5A5A59"/>
                </a:solidFill>
                <a:latin typeface="Bliss-Light"/>
                <a:cs typeface="Bliss-Light"/>
              </a:rPr>
              <a:t>penatibus</a:t>
            </a:r>
            <a:r>
              <a:rPr lang="en-GB" i="1" baseline="30000" dirty="0">
                <a:solidFill>
                  <a:srgbClr val="5A5A59"/>
                </a:solidFill>
                <a:latin typeface="Bliss-Light"/>
                <a:cs typeface="Bliss-Light"/>
              </a:rPr>
              <a:t>.</a:t>
            </a:r>
            <a:r>
              <a:rPr lang="en-GB" i="1" dirty="0">
                <a:solidFill>
                  <a:srgbClr val="5A5A59"/>
                </a:solidFill>
                <a:latin typeface="Bliss-Light"/>
                <a:cs typeface="Bliss-Light"/>
              </a:rPr>
              <a:t>”</a:t>
            </a:r>
          </a:p>
          <a:p>
            <a:pPr algn="r">
              <a:lnSpc>
                <a:spcPct val="150000"/>
              </a:lnSpc>
            </a:pPr>
            <a:endParaRPr lang="en-GB" sz="1600" b="1" i="1" baseline="30000" dirty="0">
              <a:solidFill>
                <a:srgbClr val="5A5A59"/>
              </a:solidFill>
              <a:latin typeface="Bliss-Light"/>
              <a:cs typeface="Bliss-Light"/>
            </a:endParaRPr>
          </a:p>
          <a:p>
            <a:pPr algn="r">
              <a:lnSpc>
                <a:spcPct val="150000"/>
              </a:lnSpc>
            </a:pPr>
            <a:r>
              <a:rPr lang="en-GB" b="1" baseline="30000" dirty="0">
                <a:solidFill>
                  <a:srgbClr val="5A5A59"/>
                </a:solidFill>
                <a:latin typeface="Bliss-Light"/>
                <a:cs typeface="Bliss-Light"/>
              </a:rPr>
              <a:t>- Name, Organisation, Date</a:t>
            </a:r>
          </a:p>
          <a:p>
            <a:pPr>
              <a:lnSpc>
                <a:spcPct val="150000"/>
              </a:lnSpc>
            </a:pPr>
            <a:endParaRPr lang="en-GB" sz="1600" i="1" baseline="30000" dirty="0">
              <a:solidFill>
                <a:srgbClr val="5A5A59"/>
              </a:solidFill>
              <a:latin typeface="Bliss-Light"/>
              <a:cs typeface="Bliss-Light"/>
            </a:endParaRPr>
          </a:p>
          <a:p>
            <a:pPr marL="285750" indent="-285750">
              <a:lnSpc>
                <a:spcPct val="150000"/>
              </a:lnSpc>
              <a:buFont typeface="Arial" panose="020B0604020202020204" pitchFamily="34" charset="0"/>
              <a:buChar char="•"/>
            </a:pPr>
            <a:endParaRPr lang="en-US" sz="1700" dirty="0">
              <a:solidFill>
                <a:srgbClr val="5A5A59"/>
              </a:solidFill>
              <a:latin typeface="Gotham Rounded Book"/>
              <a:cs typeface="Gotham Rounded Book"/>
            </a:endParaRPr>
          </a:p>
        </p:txBody>
      </p:sp>
      <p:sp>
        <p:nvSpPr>
          <p:cNvPr id="11" name="Text Placeholder 15"/>
          <p:cNvSpPr>
            <a:spLocks noGrp="1"/>
          </p:cNvSpPr>
          <p:nvPr>
            <p:ph type="body" sz="quarter" idx="14" hasCustomPrompt="1"/>
          </p:nvPr>
        </p:nvSpPr>
        <p:spPr>
          <a:xfrm>
            <a:off x="368300" y="1044575"/>
            <a:ext cx="8418513" cy="1046163"/>
          </a:xfrm>
        </p:spPr>
        <p:txBody>
          <a:bodyPr/>
          <a:lstStyle>
            <a:lvl1pPr marL="0" marR="0" indent="0" algn="l" defTabSz="457200" rtl="0" eaLnBrk="1" fontAlgn="auto" latinLnBrk="0" hangingPunct="1">
              <a:lnSpc>
                <a:spcPct val="100000"/>
              </a:lnSpc>
              <a:spcBef>
                <a:spcPts val="0"/>
              </a:spcBef>
              <a:spcAft>
                <a:spcPts val="0"/>
              </a:spcAft>
              <a:buClrTx/>
              <a:buSzTx/>
              <a:buFont typeface="Arial"/>
              <a:buNone/>
              <a:tabLst/>
              <a:defRPr sz="3200" baseline="0">
                <a:solidFill>
                  <a:srgbClr val="E75306"/>
                </a:solidFill>
              </a:defRPr>
            </a:lvl1pPr>
          </a:lstStyle>
          <a:p>
            <a:pPr lvl="0"/>
            <a:r>
              <a:rPr lang="en-US" dirty="0"/>
              <a:t>Title 1</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100" kern="1100" spc="-50" dirty="0">
                <a:solidFill>
                  <a:srgbClr val="F7B385"/>
                </a:solidFill>
                <a:latin typeface="Gotham Rounded Book"/>
                <a:cs typeface="Gotham Rounded Book"/>
              </a:rPr>
              <a:t>Title 2</a:t>
            </a: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lang="en-US" sz="3100" kern="1100" spc="-50" dirty="0">
              <a:solidFill>
                <a:srgbClr val="F7B385"/>
              </a:solidFill>
              <a:latin typeface="Gotham Rounded Book"/>
              <a:cs typeface="Gotham Rounded Book"/>
            </a:endParaRPr>
          </a:p>
        </p:txBody>
      </p:sp>
    </p:spTree>
    <p:extLst>
      <p:ext uri="{BB962C8B-B14F-4D97-AF65-F5344CB8AC3E}">
        <p14:creationId xmlns:p14="http://schemas.microsoft.com/office/powerpoint/2010/main" val="28607400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graphicFrame>
        <p:nvGraphicFramePr>
          <p:cNvPr id="11" name="Table 10"/>
          <p:cNvGraphicFramePr>
            <a:graphicFrameLocks noGrp="1"/>
          </p:cNvGraphicFramePr>
          <p:nvPr userDrawn="1"/>
        </p:nvGraphicFramePr>
        <p:xfrm>
          <a:off x="481547" y="2770558"/>
          <a:ext cx="5759450" cy="3007274"/>
        </p:xfrm>
        <a:graphic>
          <a:graphicData uri="http://schemas.openxmlformats.org/drawingml/2006/table">
            <a:tbl>
              <a:tblPr firstRow="1" bandRow="1">
                <a:tableStyleId>{46F890A9-2807-4EBB-B81D-B2AA78EC7F39}</a:tableStyleId>
              </a:tblPr>
              <a:tblGrid>
                <a:gridCol w="2879725">
                  <a:extLst>
                    <a:ext uri="{9D8B030D-6E8A-4147-A177-3AD203B41FA5}">
                      <a16:colId xmlns:a16="http://schemas.microsoft.com/office/drawing/2014/main" val="20000"/>
                    </a:ext>
                  </a:extLst>
                </a:gridCol>
                <a:gridCol w="2879725">
                  <a:extLst>
                    <a:ext uri="{9D8B030D-6E8A-4147-A177-3AD203B41FA5}">
                      <a16:colId xmlns:a16="http://schemas.microsoft.com/office/drawing/2014/main" val="20001"/>
                    </a:ext>
                  </a:extLst>
                </a:gridCol>
              </a:tblGrid>
              <a:tr h="604893">
                <a:tc gridSpan="2">
                  <a:txBody>
                    <a:bodyPr/>
                    <a:lstStyle/>
                    <a:p>
                      <a:pPr algn="l"/>
                      <a:r>
                        <a:rPr lang="en-GB" dirty="0">
                          <a:latin typeface="Bliss-Light"/>
                        </a:rPr>
                        <a:t>Table Heading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5306"/>
                    </a:solidFill>
                  </a:tcPr>
                </a:tc>
                <a:tc hMerge="1">
                  <a:txBody>
                    <a:bodyPr/>
                    <a:lstStyle/>
                    <a:p>
                      <a:endParaRPr lang="en-GB" dirty="0">
                        <a:latin typeface="Bliss-Ligh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F3C06"/>
                    </a:solidFill>
                  </a:tcPr>
                </a:tc>
                <a:extLst>
                  <a:ext uri="{0D108BD9-81ED-4DB2-BD59-A6C34878D82A}">
                    <a16:rowId xmlns:a16="http://schemas.microsoft.com/office/drawing/2014/main" val="10000"/>
                  </a:ext>
                </a:extLst>
              </a:tr>
              <a:tr h="36794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5A5A59"/>
                          </a:solidFill>
                          <a:latin typeface="Bliss-Light"/>
                        </a:rPr>
                        <a:t>Text</a:t>
                      </a:r>
                      <a:r>
                        <a:rPr lang="en-US" sz="1400" baseline="0" dirty="0">
                          <a:solidFill>
                            <a:srgbClr val="5A5A59"/>
                          </a:solidFill>
                          <a:latin typeface="Bliss-Light"/>
                        </a:rPr>
                        <a:t> </a:t>
                      </a:r>
                      <a:endParaRPr lang="en-GB" sz="1400" dirty="0">
                        <a:solidFill>
                          <a:srgbClr val="5A5A59"/>
                        </a:solidFill>
                        <a:latin typeface="Bliss-Ligh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5A5A59"/>
                          </a:solidFill>
                          <a:latin typeface="Bliss-Light"/>
                        </a:rPr>
                        <a:t>Text</a:t>
                      </a:r>
                      <a:r>
                        <a:rPr lang="en-US" sz="1400" baseline="0" dirty="0">
                          <a:solidFill>
                            <a:srgbClr val="5A5A59"/>
                          </a:solidFill>
                          <a:latin typeface="Bliss-Light"/>
                        </a:rPr>
                        <a:t> </a:t>
                      </a:r>
                      <a:endParaRPr lang="en-GB" sz="1400" dirty="0">
                        <a:solidFill>
                          <a:srgbClr val="5A5A59"/>
                        </a:solidFill>
                        <a:latin typeface="Bliss-Ligh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5323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5A5A59"/>
                          </a:solidFill>
                          <a:latin typeface="Bliss-Light"/>
                        </a:rPr>
                        <a:t>Text</a:t>
                      </a:r>
                      <a:r>
                        <a:rPr lang="en-US" sz="1400" baseline="0" dirty="0">
                          <a:solidFill>
                            <a:srgbClr val="5A5A59"/>
                          </a:solidFill>
                          <a:latin typeface="Bliss-Light"/>
                        </a:rPr>
                        <a:t> </a:t>
                      </a:r>
                      <a:endParaRPr lang="en-GB" sz="1400" dirty="0">
                        <a:solidFill>
                          <a:srgbClr val="5A5A59"/>
                        </a:solidFill>
                        <a:latin typeface="Bliss-Ligh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5A5A59"/>
                          </a:solidFill>
                          <a:latin typeface="Bliss-Light"/>
                        </a:rPr>
                        <a:t>Text</a:t>
                      </a:r>
                      <a:r>
                        <a:rPr lang="en-US" sz="1400" baseline="0" dirty="0">
                          <a:solidFill>
                            <a:srgbClr val="5A5A59"/>
                          </a:solidFill>
                          <a:latin typeface="Bliss-Light"/>
                        </a:rPr>
                        <a:t> </a:t>
                      </a:r>
                      <a:endParaRPr lang="en-GB" sz="1400" dirty="0">
                        <a:solidFill>
                          <a:srgbClr val="5A5A59"/>
                        </a:solidFill>
                        <a:latin typeface="Bliss-Ligh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362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5A5A59"/>
                          </a:solidFill>
                          <a:latin typeface="Bliss-Light"/>
                        </a:rPr>
                        <a:t>Text</a:t>
                      </a:r>
                      <a:r>
                        <a:rPr lang="en-US" sz="1400" baseline="0" dirty="0">
                          <a:solidFill>
                            <a:srgbClr val="5A5A59"/>
                          </a:solidFill>
                          <a:latin typeface="Bliss-Light"/>
                        </a:rPr>
                        <a:t> </a:t>
                      </a:r>
                      <a:endParaRPr lang="en-GB" sz="1400" dirty="0">
                        <a:solidFill>
                          <a:srgbClr val="5A5A59"/>
                        </a:solidFill>
                        <a:latin typeface="Bliss-Ligh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5A5A59"/>
                          </a:solidFill>
                          <a:latin typeface="Bliss-Light"/>
                        </a:rPr>
                        <a:t>Text</a:t>
                      </a:r>
                      <a:r>
                        <a:rPr lang="en-US" sz="1400" baseline="0" dirty="0">
                          <a:solidFill>
                            <a:srgbClr val="5A5A59"/>
                          </a:solidFill>
                          <a:latin typeface="Bliss-Light"/>
                        </a:rPr>
                        <a:t> </a:t>
                      </a:r>
                      <a:endParaRPr lang="en-GB" sz="1400" dirty="0">
                        <a:solidFill>
                          <a:srgbClr val="5A5A59"/>
                        </a:solidFill>
                        <a:latin typeface="Bliss-Ligh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362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5A5A59"/>
                          </a:solidFill>
                          <a:latin typeface="Bliss-Light"/>
                        </a:rPr>
                        <a:t>Text</a:t>
                      </a:r>
                      <a:r>
                        <a:rPr lang="en-US" sz="1400" baseline="0" dirty="0">
                          <a:solidFill>
                            <a:srgbClr val="5A5A59"/>
                          </a:solidFill>
                          <a:latin typeface="Bliss-Light"/>
                        </a:rPr>
                        <a:t> </a:t>
                      </a:r>
                      <a:endParaRPr lang="en-GB" sz="1400" dirty="0">
                        <a:solidFill>
                          <a:srgbClr val="5A5A59"/>
                        </a:solidFill>
                        <a:latin typeface="Bliss-Ligh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5A5A59"/>
                          </a:solidFill>
                          <a:latin typeface="Bliss-Light"/>
                        </a:rPr>
                        <a:t>Text</a:t>
                      </a:r>
                      <a:r>
                        <a:rPr lang="en-US" sz="1400" baseline="0" dirty="0">
                          <a:solidFill>
                            <a:srgbClr val="5A5A59"/>
                          </a:solidFill>
                          <a:latin typeface="Bliss-Light"/>
                        </a:rPr>
                        <a:t> </a:t>
                      </a:r>
                      <a:endParaRPr lang="en-GB" sz="1400" dirty="0">
                        <a:solidFill>
                          <a:srgbClr val="5A5A59"/>
                        </a:solidFill>
                        <a:latin typeface="Bliss-Ligh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362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5A5A59"/>
                          </a:solidFill>
                          <a:latin typeface="Bliss-Light"/>
                        </a:rPr>
                        <a:t>Text</a:t>
                      </a:r>
                      <a:r>
                        <a:rPr lang="en-US" sz="1400" baseline="0" dirty="0">
                          <a:solidFill>
                            <a:srgbClr val="5A5A59"/>
                          </a:solidFill>
                          <a:latin typeface="Bliss-Light"/>
                        </a:rPr>
                        <a:t> </a:t>
                      </a:r>
                      <a:endParaRPr lang="en-GB" sz="1400" dirty="0">
                        <a:solidFill>
                          <a:srgbClr val="5A5A59"/>
                        </a:solidFill>
                        <a:latin typeface="Bliss-Ligh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5A5A59"/>
                          </a:solidFill>
                          <a:latin typeface="Bliss-Light"/>
                        </a:rPr>
                        <a:t>Text</a:t>
                      </a:r>
                      <a:r>
                        <a:rPr lang="en-US" sz="1400" baseline="0" dirty="0">
                          <a:solidFill>
                            <a:srgbClr val="5A5A59"/>
                          </a:solidFill>
                          <a:latin typeface="Bliss-Light"/>
                        </a:rPr>
                        <a:t> </a:t>
                      </a:r>
                      <a:endParaRPr lang="en-GB" sz="1400" dirty="0">
                        <a:solidFill>
                          <a:srgbClr val="5A5A59"/>
                        </a:solidFill>
                        <a:latin typeface="Bliss-Ligh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3362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5A5A59"/>
                          </a:solidFill>
                          <a:latin typeface="Bliss-Light"/>
                        </a:rPr>
                        <a:t>Text</a:t>
                      </a:r>
                      <a:r>
                        <a:rPr lang="en-US" sz="1400" baseline="0" dirty="0">
                          <a:solidFill>
                            <a:srgbClr val="5A5A59"/>
                          </a:solidFill>
                          <a:latin typeface="Bliss-Light"/>
                        </a:rPr>
                        <a:t> </a:t>
                      </a:r>
                      <a:endParaRPr lang="en-GB" sz="1400" dirty="0">
                        <a:solidFill>
                          <a:srgbClr val="5A5A59"/>
                        </a:solidFill>
                        <a:latin typeface="Bliss-Ligh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5A5A59"/>
                          </a:solidFill>
                          <a:latin typeface="Bliss-Light"/>
                        </a:rPr>
                        <a:t>Text</a:t>
                      </a:r>
                      <a:r>
                        <a:rPr lang="en-US" sz="1400" baseline="0" dirty="0">
                          <a:solidFill>
                            <a:srgbClr val="5A5A59"/>
                          </a:solidFill>
                          <a:latin typeface="Bliss-Light"/>
                        </a:rPr>
                        <a:t> </a:t>
                      </a:r>
                      <a:endParaRPr lang="en-GB" sz="1400" dirty="0">
                        <a:solidFill>
                          <a:srgbClr val="5A5A59"/>
                        </a:solidFill>
                        <a:latin typeface="Bliss-Ligh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3362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5A5A59"/>
                          </a:solidFill>
                          <a:latin typeface="Bliss-Light"/>
                        </a:rPr>
                        <a:t>Text</a:t>
                      </a:r>
                      <a:r>
                        <a:rPr lang="en-US" sz="1400" baseline="0" dirty="0">
                          <a:solidFill>
                            <a:srgbClr val="5A5A59"/>
                          </a:solidFill>
                          <a:latin typeface="Bliss-Light"/>
                        </a:rPr>
                        <a:t> </a:t>
                      </a:r>
                      <a:endParaRPr lang="en-GB" sz="1400" dirty="0">
                        <a:solidFill>
                          <a:srgbClr val="5A5A59"/>
                        </a:solidFill>
                        <a:latin typeface="Bliss-Ligh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a:solidFill>
                            <a:srgbClr val="5A5A59"/>
                          </a:solidFill>
                          <a:latin typeface="Bliss-Light"/>
                        </a:rPr>
                        <a:t>Text</a:t>
                      </a:r>
                      <a:r>
                        <a:rPr lang="en-US" sz="1400" baseline="0" dirty="0">
                          <a:solidFill>
                            <a:srgbClr val="5A5A59"/>
                          </a:solidFill>
                          <a:latin typeface="Bliss-Light"/>
                        </a:rPr>
                        <a:t> </a:t>
                      </a:r>
                      <a:endParaRPr lang="en-GB" sz="1400" dirty="0">
                        <a:solidFill>
                          <a:srgbClr val="5A5A59"/>
                        </a:solidFill>
                        <a:latin typeface="Bliss-Ligh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bl>
          </a:graphicData>
        </a:graphic>
      </p:graphicFrame>
      <p:sp>
        <p:nvSpPr>
          <p:cNvPr id="12" name="Text Placeholder 15"/>
          <p:cNvSpPr>
            <a:spLocks noGrp="1"/>
          </p:cNvSpPr>
          <p:nvPr>
            <p:ph type="body" sz="quarter" idx="14" hasCustomPrompt="1"/>
          </p:nvPr>
        </p:nvSpPr>
        <p:spPr>
          <a:xfrm>
            <a:off x="368300" y="1044575"/>
            <a:ext cx="8418513" cy="1046163"/>
          </a:xfrm>
        </p:spPr>
        <p:txBody>
          <a:bodyPr/>
          <a:lstStyle>
            <a:lvl1pPr marL="0" marR="0" indent="0" algn="l" defTabSz="457200" rtl="0" eaLnBrk="1" fontAlgn="auto" latinLnBrk="0" hangingPunct="1">
              <a:lnSpc>
                <a:spcPct val="100000"/>
              </a:lnSpc>
              <a:spcBef>
                <a:spcPts val="0"/>
              </a:spcBef>
              <a:spcAft>
                <a:spcPts val="0"/>
              </a:spcAft>
              <a:buClrTx/>
              <a:buSzTx/>
              <a:buFont typeface="Arial"/>
              <a:buNone/>
              <a:tabLst/>
              <a:defRPr sz="3200" baseline="0">
                <a:solidFill>
                  <a:srgbClr val="E75306"/>
                </a:solidFill>
              </a:defRPr>
            </a:lvl1pPr>
          </a:lstStyle>
          <a:p>
            <a:pPr lvl="0"/>
            <a:r>
              <a:rPr lang="en-US" dirty="0"/>
              <a:t>Title 1</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100" kern="1100" spc="-50" dirty="0">
                <a:solidFill>
                  <a:srgbClr val="F7B385"/>
                </a:solidFill>
                <a:latin typeface="Gotham Rounded Book"/>
                <a:cs typeface="Gotham Rounded Book"/>
              </a:rPr>
              <a:t>Title 2</a:t>
            </a: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lang="en-US" sz="3100" kern="1100" spc="-50" dirty="0">
              <a:solidFill>
                <a:srgbClr val="F7B385"/>
              </a:solidFill>
              <a:latin typeface="Gotham Rounded Book"/>
              <a:cs typeface="Gotham Rounded Book"/>
            </a:endParaRPr>
          </a:p>
        </p:txBody>
      </p:sp>
    </p:spTree>
    <p:extLst>
      <p:ext uri="{BB962C8B-B14F-4D97-AF65-F5344CB8AC3E}">
        <p14:creationId xmlns:p14="http://schemas.microsoft.com/office/powerpoint/2010/main" val="37013222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ext Placeholder 15"/>
          <p:cNvSpPr>
            <a:spLocks noGrp="1"/>
          </p:cNvSpPr>
          <p:nvPr>
            <p:ph type="body" sz="quarter" idx="14" hasCustomPrompt="1"/>
          </p:nvPr>
        </p:nvSpPr>
        <p:spPr>
          <a:xfrm>
            <a:off x="368300" y="1044575"/>
            <a:ext cx="8418513" cy="1046163"/>
          </a:xfrm>
        </p:spPr>
        <p:txBody>
          <a:bodyPr/>
          <a:lstStyle>
            <a:lvl1pPr marL="0" marR="0" indent="0" algn="l" defTabSz="457200" rtl="0" eaLnBrk="1" fontAlgn="auto" latinLnBrk="0" hangingPunct="1">
              <a:lnSpc>
                <a:spcPct val="100000"/>
              </a:lnSpc>
              <a:spcBef>
                <a:spcPts val="0"/>
              </a:spcBef>
              <a:spcAft>
                <a:spcPts val="0"/>
              </a:spcAft>
              <a:buClrTx/>
              <a:buSzTx/>
              <a:buFont typeface="Arial"/>
              <a:buNone/>
              <a:tabLst/>
              <a:defRPr sz="3200" baseline="0">
                <a:solidFill>
                  <a:srgbClr val="E75306"/>
                </a:solidFill>
              </a:defRPr>
            </a:lvl1pPr>
          </a:lstStyle>
          <a:p>
            <a:pPr lvl="0"/>
            <a:r>
              <a:rPr lang="en-US" dirty="0"/>
              <a:t>Title 1</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100" kern="1100" spc="-50" dirty="0">
                <a:solidFill>
                  <a:srgbClr val="F7B385"/>
                </a:solidFill>
                <a:latin typeface="Gotham Rounded Book"/>
                <a:cs typeface="Gotham Rounded Book"/>
              </a:rPr>
              <a:t>Title 2</a:t>
            </a: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lang="en-US" sz="3100" kern="1100" spc="-50" dirty="0">
              <a:solidFill>
                <a:srgbClr val="F7B385"/>
              </a:solidFill>
              <a:latin typeface="Gotham Rounded Book"/>
              <a:cs typeface="Gotham Rounded Book"/>
            </a:endParaRPr>
          </a:p>
        </p:txBody>
      </p:sp>
    </p:spTree>
    <p:extLst>
      <p:ext uri="{BB962C8B-B14F-4D97-AF65-F5344CB8AC3E}">
        <p14:creationId xmlns:p14="http://schemas.microsoft.com/office/powerpoint/2010/main" val="14156696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First slide">
    <p:spTree>
      <p:nvGrpSpPr>
        <p:cNvPr id="1" name=""/>
        <p:cNvGrpSpPr/>
        <p:nvPr/>
      </p:nvGrpSpPr>
      <p:grpSpPr>
        <a:xfrm>
          <a:off x="0" y="0"/>
          <a:ext cx="0" cy="0"/>
          <a:chOff x="0" y="0"/>
          <a:chExt cx="0" cy="0"/>
        </a:xfrm>
      </p:grpSpPr>
      <p:pic>
        <p:nvPicPr>
          <p:cNvPr id="3" name="Eduqas_Powerpoint_Templates_for PPT-1.psd"/>
          <p:cNvPicPr>
            <a:picLocks noChangeAspect="1"/>
          </p:cNvPicPr>
          <p:nvPr userDrawn="1"/>
        </p:nvPicPr>
        <p:blipFill rotWithShape="1">
          <a:blip r:embed="rId2">
            <a:extLst>
              <a:ext uri="{28A0092B-C50C-407E-A947-70E740481C1C}">
                <a14:useLocalDpi xmlns:a14="http://schemas.microsoft.com/office/drawing/2010/main" val="0"/>
              </a:ext>
            </a:extLst>
          </a:blip>
          <a:srcRect b="15844"/>
          <a:stretch/>
        </p:blipFill>
        <p:spPr>
          <a:xfrm>
            <a:off x="0" y="0"/>
            <a:ext cx="9144000" cy="5771408"/>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81456" y="5915809"/>
            <a:ext cx="1413162" cy="729052"/>
          </a:xfrm>
          <a:prstGeom prst="rect">
            <a:avLst/>
          </a:prstGeom>
        </p:spPr>
      </p:pic>
      <p:sp>
        <p:nvSpPr>
          <p:cNvPr id="6" name="Text Placeholder 5"/>
          <p:cNvSpPr>
            <a:spLocks noGrp="1"/>
          </p:cNvSpPr>
          <p:nvPr>
            <p:ph type="body" sz="quarter" idx="10" hasCustomPrompt="1"/>
          </p:nvPr>
        </p:nvSpPr>
        <p:spPr>
          <a:xfrm>
            <a:off x="225404" y="795467"/>
            <a:ext cx="8669214" cy="808038"/>
          </a:xfrm>
        </p:spPr>
        <p:txBody>
          <a:bodyPr>
            <a:noAutofit/>
          </a:bodyPr>
          <a:lstStyle>
            <a:lvl1pPr>
              <a:defRPr sz="4400" b="1" baseline="0">
                <a:solidFill>
                  <a:schemeClr val="bg1"/>
                </a:solidFill>
              </a:defRPr>
            </a:lvl1pPr>
            <a:lvl2pPr>
              <a:defRPr sz="4400"/>
            </a:lvl2pPr>
            <a:lvl3pPr>
              <a:defRPr sz="4400"/>
            </a:lvl3pPr>
            <a:lvl4pPr>
              <a:defRPr sz="4400"/>
            </a:lvl4pPr>
            <a:lvl5pPr>
              <a:defRPr sz="4400"/>
            </a:lvl5pPr>
          </a:lstStyle>
          <a:p>
            <a:pPr lvl="0"/>
            <a:r>
              <a:rPr lang="en-GB" dirty="0"/>
              <a:t>Level, Subject</a:t>
            </a:r>
          </a:p>
        </p:txBody>
      </p:sp>
      <p:sp>
        <p:nvSpPr>
          <p:cNvPr id="7" name="Text Placeholder 5"/>
          <p:cNvSpPr>
            <a:spLocks noGrp="1"/>
          </p:cNvSpPr>
          <p:nvPr>
            <p:ph type="body" sz="quarter" idx="11" hasCustomPrompt="1"/>
          </p:nvPr>
        </p:nvSpPr>
        <p:spPr>
          <a:xfrm>
            <a:off x="211548" y="4296741"/>
            <a:ext cx="2792906" cy="1011529"/>
          </a:xfrm>
        </p:spPr>
        <p:txBody>
          <a:bodyPr>
            <a:noAutofit/>
          </a:bodyPr>
          <a:lstStyle>
            <a:lvl1pPr>
              <a:defRPr sz="2800" baseline="0">
                <a:solidFill>
                  <a:schemeClr val="bg1"/>
                </a:solidFill>
              </a:defRPr>
            </a:lvl1pPr>
            <a:lvl2pPr>
              <a:defRPr sz="4400"/>
            </a:lvl2pPr>
            <a:lvl3pPr>
              <a:defRPr sz="4400"/>
            </a:lvl3pPr>
            <a:lvl4pPr>
              <a:defRPr sz="4400"/>
            </a:lvl4pPr>
            <a:lvl5pPr>
              <a:defRPr sz="4400"/>
            </a:lvl5pPr>
          </a:lstStyle>
          <a:p>
            <a:pPr lvl="0"/>
            <a:r>
              <a:rPr lang="en-GB" dirty="0"/>
              <a:t>Presenter name and remit</a:t>
            </a:r>
          </a:p>
        </p:txBody>
      </p:sp>
      <p:sp>
        <p:nvSpPr>
          <p:cNvPr id="9" name="Text Placeholder 5"/>
          <p:cNvSpPr>
            <a:spLocks noGrp="1"/>
          </p:cNvSpPr>
          <p:nvPr>
            <p:ph type="body" sz="quarter" idx="12" hasCustomPrompt="1"/>
          </p:nvPr>
        </p:nvSpPr>
        <p:spPr>
          <a:xfrm>
            <a:off x="284778" y="174845"/>
            <a:ext cx="2719676" cy="395171"/>
          </a:xfrm>
          <a:solidFill>
            <a:schemeClr val="bg1"/>
          </a:solidFill>
        </p:spPr>
        <p:txBody>
          <a:bodyPr>
            <a:noAutofit/>
          </a:bodyPr>
          <a:lstStyle>
            <a:lvl1pPr>
              <a:defRPr sz="1800" baseline="0">
                <a:solidFill>
                  <a:schemeClr val="tx1"/>
                </a:solidFill>
              </a:defRPr>
            </a:lvl1pPr>
            <a:lvl2pPr>
              <a:defRPr sz="4400"/>
            </a:lvl2pPr>
            <a:lvl3pPr>
              <a:defRPr sz="4400"/>
            </a:lvl3pPr>
            <a:lvl4pPr>
              <a:defRPr sz="4400"/>
            </a:lvl4pPr>
            <a:lvl5pPr>
              <a:defRPr sz="4400"/>
            </a:lvl5pPr>
          </a:lstStyle>
          <a:p>
            <a:pPr lvl="0"/>
            <a:r>
              <a:rPr lang="en-GB" dirty="0"/>
              <a:t>Academic period</a:t>
            </a:r>
          </a:p>
        </p:txBody>
      </p:sp>
    </p:spTree>
    <p:extLst>
      <p:ext uri="{BB962C8B-B14F-4D97-AF65-F5344CB8AC3E}">
        <p14:creationId xmlns:p14="http://schemas.microsoft.com/office/powerpoint/2010/main" val="8208019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67544" y="0"/>
            <a:ext cx="7576456" cy="908720"/>
          </a:xfrm>
        </p:spPr>
        <p:txBody>
          <a:bodyPr/>
          <a:lstStyle>
            <a:lvl1pPr algn="ctr">
              <a:defRPr b="1">
                <a:solidFill>
                  <a:schemeClr val="bg1"/>
                </a:solidFill>
              </a:defRPr>
            </a:lvl1pPr>
          </a:lstStyle>
          <a:p>
            <a:r>
              <a:rPr lang="en-US" dirty="0"/>
              <a:t>Arial font size 32</a:t>
            </a:r>
            <a:endParaRPr lang="en-GB" dirty="0"/>
          </a:p>
        </p:txBody>
      </p:sp>
      <p:sp>
        <p:nvSpPr>
          <p:cNvPr id="9" name="Text Placeholder 8"/>
          <p:cNvSpPr>
            <a:spLocks noGrp="1"/>
          </p:cNvSpPr>
          <p:nvPr>
            <p:ph type="body" sz="quarter" idx="10" hasCustomPrompt="1"/>
          </p:nvPr>
        </p:nvSpPr>
        <p:spPr>
          <a:xfrm>
            <a:off x="284305" y="1341872"/>
            <a:ext cx="4632079" cy="724436"/>
          </a:xfrm>
        </p:spPr>
        <p:txBody>
          <a:bodyPr>
            <a:noAutofit/>
          </a:bodyPr>
          <a:lstStyle>
            <a:lvl1pPr>
              <a:defRPr sz="2800" b="1"/>
            </a:lvl1pPr>
            <a:lvl2pPr>
              <a:defRPr sz="2800"/>
            </a:lvl2pPr>
            <a:lvl3pPr>
              <a:defRPr sz="2800"/>
            </a:lvl3pPr>
            <a:lvl4pPr>
              <a:defRPr sz="2800"/>
            </a:lvl4pPr>
            <a:lvl5pPr>
              <a:defRPr sz="2800"/>
            </a:lvl5pPr>
          </a:lstStyle>
          <a:p>
            <a:pPr lvl="0"/>
            <a:r>
              <a:rPr lang="en-US" dirty="0"/>
              <a:t>Arial font size 28</a:t>
            </a:r>
          </a:p>
        </p:txBody>
      </p:sp>
      <p:sp>
        <p:nvSpPr>
          <p:cNvPr id="11" name="Text Placeholder 10"/>
          <p:cNvSpPr>
            <a:spLocks noGrp="1"/>
          </p:cNvSpPr>
          <p:nvPr>
            <p:ph type="body" sz="quarter" idx="11" hasCustomPrompt="1"/>
          </p:nvPr>
        </p:nvSpPr>
        <p:spPr>
          <a:xfrm>
            <a:off x="284163" y="2398713"/>
            <a:ext cx="8634206" cy="4227718"/>
          </a:xfrm>
          <a:solidFill>
            <a:schemeClr val="accent6">
              <a:lumMod val="20000"/>
              <a:lumOff val="80000"/>
            </a:schemeClr>
          </a:solidFill>
        </p:spPr>
        <p:txBody>
          <a:bodyPr>
            <a:normAutofit/>
          </a:bodyPr>
          <a:lstStyle>
            <a:lvl1pPr>
              <a:defRPr sz="2400"/>
            </a:lvl1pPr>
            <a:lvl2pPr>
              <a:defRPr sz="2400"/>
            </a:lvl2pPr>
            <a:lvl3pPr>
              <a:defRPr sz="2400"/>
            </a:lvl3pPr>
            <a:lvl4pPr>
              <a:defRPr sz="2400"/>
            </a:lvl4pPr>
            <a:lvl5pPr>
              <a:defRPr sz="2400"/>
            </a:lvl5pPr>
          </a:lstStyle>
          <a:p>
            <a:pPr lvl="0"/>
            <a:r>
              <a:rPr lang="en-US" dirty="0"/>
              <a:t>Click to edit font (min) size 24</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3470026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Picture &amp;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67544" y="0"/>
            <a:ext cx="7576456" cy="908720"/>
          </a:xfrm>
        </p:spPr>
        <p:txBody>
          <a:bodyPr/>
          <a:lstStyle>
            <a:lvl1pPr algn="ctr">
              <a:defRPr b="1">
                <a:solidFill>
                  <a:schemeClr val="bg1"/>
                </a:solidFill>
              </a:defRPr>
            </a:lvl1pPr>
          </a:lstStyle>
          <a:p>
            <a:r>
              <a:rPr lang="en-US" dirty="0"/>
              <a:t>Arial font size 32</a:t>
            </a:r>
            <a:endParaRPr lang="en-GB" dirty="0"/>
          </a:p>
        </p:txBody>
      </p:sp>
      <p:sp>
        <p:nvSpPr>
          <p:cNvPr id="9" name="Text Placeholder 8"/>
          <p:cNvSpPr>
            <a:spLocks noGrp="1"/>
          </p:cNvSpPr>
          <p:nvPr>
            <p:ph type="body" sz="quarter" idx="10" hasCustomPrompt="1"/>
          </p:nvPr>
        </p:nvSpPr>
        <p:spPr>
          <a:xfrm>
            <a:off x="284305" y="1341872"/>
            <a:ext cx="4632079" cy="724436"/>
          </a:xfrm>
        </p:spPr>
        <p:txBody>
          <a:bodyPr>
            <a:noAutofit/>
          </a:bodyPr>
          <a:lstStyle>
            <a:lvl1pPr>
              <a:defRPr sz="2800" b="1"/>
            </a:lvl1pPr>
            <a:lvl2pPr>
              <a:defRPr sz="2800"/>
            </a:lvl2pPr>
            <a:lvl3pPr>
              <a:defRPr sz="2800"/>
            </a:lvl3pPr>
            <a:lvl4pPr marL="1371600" indent="0">
              <a:buNone/>
              <a:defRPr sz="2800"/>
            </a:lvl4pPr>
            <a:lvl5pPr>
              <a:defRPr sz="2800"/>
            </a:lvl5pPr>
          </a:lstStyle>
          <a:p>
            <a:pPr lvl="0"/>
            <a:r>
              <a:rPr lang="en-US" dirty="0"/>
              <a:t>Click to edit subtitle</a:t>
            </a:r>
          </a:p>
        </p:txBody>
      </p:sp>
      <p:sp>
        <p:nvSpPr>
          <p:cNvPr id="4" name="Picture Placeholder 3"/>
          <p:cNvSpPr>
            <a:spLocks noGrp="1"/>
          </p:cNvSpPr>
          <p:nvPr>
            <p:ph type="pic" sz="quarter" idx="11"/>
          </p:nvPr>
        </p:nvSpPr>
        <p:spPr>
          <a:xfrm>
            <a:off x="5058886" y="2826781"/>
            <a:ext cx="3811691" cy="3609645"/>
          </a:xfrm>
        </p:spPr>
        <p:txBody>
          <a:bodyPr/>
          <a:lstStyle/>
          <a:p>
            <a:endParaRPr lang="en-GB"/>
          </a:p>
        </p:txBody>
      </p:sp>
      <p:sp>
        <p:nvSpPr>
          <p:cNvPr id="6" name="Text Placeholder 5"/>
          <p:cNvSpPr>
            <a:spLocks noGrp="1"/>
          </p:cNvSpPr>
          <p:nvPr>
            <p:ph type="body" sz="quarter" idx="12" hasCustomPrompt="1"/>
          </p:nvPr>
        </p:nvSpPr>
        <p:spPr>
          <a:xfrm>
            <a:off x="284305" y="2827338"/>
            <a:ext cx="4632184" cy="3608387"/>
          </a:xfrm>
          <a:solidFill>
            <a:schemeClr val="accent6">
              <a:lumMod val="20000"/>
              <a:lumOff val="80000"/>
            </a:schemeClr>
          </a:solidFill>
        </p:spPr>
        <p:txBody>
          <a:bodyPr>
            <a:normAutofit/>
          </a:bodyPr>
          <a:lstStyle>
            <a:lvl1pPr>
              <a:defRPr sz="2400"/>
            </a:lvl1pPr>
            <a:lvl2pPr>
              <a:defRPr sz="2400"/>
            </a:lvl2pPr>
            <a:lvl3pPr>
              <a:defRPr sz="2400"/>
            </a:lvl3pPr>
            <a:lvl4pPr>
              <a:defRPr sz="2400"/>
            </a:lvl4pPr>
            <a:lvl5pPr>
              <a:defRPr sz="2400"/>
            </a:lvl5pPr>
          </a:lstStyle>
          <a:p>
            <a:pPr lvl="0"/>
            <a:r>
              <a:rPr lang="en-US" dirty="0"/>
              <a:t>Click to edit font (min) size 24</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4367713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67544" y="0"/>
            <a:ext cx="7576456" cy="908720"/>
          </a:xfrm>
        </p:spPr>
        <p:txBody>
          <a:bodyPr/>
          <a:lstStyle>
            <a:lvl1pPr algn="ctr">
              <a:defRPr b="1">
                <a:solidFill>
                  <a:schemeClr val="bg1"/>
                </a:solidFill>
              </a:defRPr>
            </a:lvl1pPr>
          </a:lstStyle>
          <a:p>
            <a:r>
              <a:rPr lang="en-US" dirty="0"/>
              <a:t>Arial font size 32</a:t>
            </a:r>
            <a:endParaRPr lang="en-GB" dirty="0"/>
          </a:p>
        </p:txBody>
      </p:sp>
    </p:spTree>
    <p:extLst>
      <p:ext uri="{BB962C8B-B14F-4D97-AF65-F5344CB8AC3E}">
        <p14:creationId xmlns:p14="http://schemas.microsoft.com/office/powerpoint/2010/main" val="13317502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070284"/>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2470067"/>
            <a:ext cx="8229600" cy="3489841"/>
          </a:xfrm>
          <a:prstGeom prst="rect">
            <a:avLst/>
          </a:prstGeom>
        </p:spPr>
        <p:txBody>
          <a:bodyPr vert="horz" lIns="91440" tIns="45720" rIns="91440" bIns="45720" rtlCol="0">
            <a:normAutofit/>
          </a:bodyPr>
          <a:lstStyle/>
          <a:p>
            <a:pPr lvl="0"/>
            <a:endParaRPr lang="en-US" dirty="0"/>
          </a:p>
        </p:txBody>
      </p:sp>
      <p:pic>
        <p:nvPicPr>
          <p:cNvPr id="7" name="Picture 4" descr="Y:\Tools and Systems\Educational Support\Marketing and Communications\Jay\Banners\Power Point\EDUQAS-POWERPOINTheader.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9144000" cy="13089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8056892"/>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62" r:id="rId10"/>
    <p:sldLayoutId id="2147483665" r:id="rId11"/>
    <p:sldLayoutId id="2147483655" r:id="rId12"/>
  </p:sldLayoutIdLst>
  <p:txStyles>
    <p:titleStyle>
      <a:lvl1pPr algn="l" defTabSz="457200" rtl="0" eaLnBrk="1" latinLnBrk="0" hangingPunct="1">
        <a:spcBef>
          <a:spcPct val="0"/>
        </a:spcBef>
        <a:buNone/>
        <a:defRPr sz="3200" kern="1200">
          <a:solidFill>
            <a:srgbClr val="DF3C06"/>
          </a:solidFill>
          <a:latin typeface="Arial" panose="020B0604020202020204" pitchFamily="34" charset="0"/>
          <a:ea typeface="+mj-ea"/>
          <a:cs typeface="Arial" panose="020B0604020202020204" pitchFamily="34" charset="0"/>
        </a:defRPr>
      </a:lvl1pPr>
    </p:titleStyle>
    <p:bodyStyle>
      <a:lvl1pPr marL="0" indent="0" algn="l" defTabSz="457200" rtl="0" eaLnBrk="1" latinLnBrk="0" hangingPunct="1">
        <a:spcBef>
          <a:spcPct val="20000"/>
        </a:spcBef>
        <a:buFont typeface="Arial"/>
        <a:buNone/>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6.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1.mp3"/><Relationship Id="rId1" Type="http://schemas.microsoft.com/office/2007/relationships/media" Target="../media/media11.mp3"/><Relationship Id="rId5" Type="http://schemas.openxmlformats.org/officeDocument/2006/relationships/image" Target="../media/image6.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2.mp3"/><Relationship Id="rId1" Type="http://schemas.microsoft.com/office/2007/relationships/media" Target="../media/media12.mp3"/><Relationship Id="rId5" Type="http://schemas.openxmlformats.org/officeDocument/2006/relationships/image" Target="../media/image6.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3.mp3"/><Relationship Id="rId1" Type="http://schemas.microsoft.com/office/2007/relationships/media" Target="../media/media13.mp3"/><Relationship Id="rId5" Type="http://schemas.openxmlformats.org/officeDocument/2006/relationships/image" Target="../media/image6.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4.mp3"/><Relationship Id="rId1" Type="http://schemas.microsoft.com/office/2007/relationships/media" Target="../media/media14.mp3"/><Relationship Id="rId5" Type="http://schemas.openxmlformats.org/officeDocument/2006/relationships/image" Target="../media/image6.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5.mp3"/><Relationship Id="rId1" Type="http://schemas.microsoft.com/office/2007/relationships/media" Target="../media/media15.mp3"/><Relationship Id="rId5" Type="http://schemas.openxmlformats.org/officeDocument/2006/relationships/image" Target="../media/image6.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6.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7.mp3"/><Relationship Id="rId1" Type="http://schemas.microsoft.com/office/2007/relationships/media" Target="../media/media17.mp3"/><Relationship Id="rId5" Type="http://schemas.openxmlformats.org/officeDocument/2006/relationships/image" Target="../media/image6.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8.mp3"/><Relationship Id="rId1" Type="http://schemas.microsoft.com/office/2007/relationships/media" Target="../media/media18.mp3"/><Relationship Id="rId5" Type="http://schemas.openxmlformats.org/officeDocument/2006/relationships/image" Target="../media/image6.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9.mp3"/><Relationship Id="rId1" Type="http://schemas.microsoft.com/office/2007/relationships/media" Target="../media/media19.mp3"/><Relationship Id="rId5" Type="http://schemas.openxmlformats.org/officeDocument/2006/relationships/image" Target="../media/image6.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0.mp3"/><Relationship Id="rId1" Type="http://schemas.microsoft.com/office/2007/relationships/media" Target="../media/media20.mp3"/><Relationship Id="rId5" Type="http://schemas.openxmlformats.org/officeDocument/2006/relationships/image" Target="../media/image6.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1.mp3"/><Relationship Id="rId1" Type="http://schemas.microsoft.com/office/2007/relationships/media" Target="../media/media21.mp3"/><Relationship Id="rId5" Type="http://schemas.openxmlformats.org/officeDocument/2006/relationships/image" Target="../media/image6.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2.mp3"/><Relationship Id="rId1" Type="http://schemas.microsoft.com/office/2007/relationships/media" Target="../media/media22.mp3"/><Relationship Id="rId5" Type="http://schemas.openxmlformats.org/officeDocument/2006/relationships/image" Target="../media/image6.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3.mp3"/><Relationship Id="rId1" Type="http://schemas.microsoft.com/office/2007/relationships/media" Target="../media/media23.mp3"/><Relationship Id="rId5" Type="http://schemas.openxmlformats.org/officeDocument/2006/relationships/image" Target="../media/image6.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4.mp3"/><Relationship Id="rId1" Type="http://schemas.microsoft.com/office/2007/relationships/media" Target="../media/media24.mp3"/><Relationship Id="rId5" Type="http://schemas.openxmlformats.org/officeDocument/2006/relationships/image" Target="../media/image6.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5.mp3"/><Relationship Id="rId1" Type="http://schemas.microsoft.com/office/2007/relationships/media" Target="../media/media25.mp3"/><Relationship Id="rId5" Type="http://schemas.openxmlformats.org/officeDocument/2006/relationships/image" Target="../media/image6.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6.mp3"/><Relationship Id="rId1" Type="http://schemas.microsoft.com/office/2007/relationships/media" Target="../media/media26.mp3"/><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7.mp3"/><Relationship Id="rId1" Type="http://schemas.microsoft.com/office/2007/relationships/media" Target="../media/media27.mp3"/><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6.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6.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6.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EEB089F-7132-41DE-817F-60A01C70F795}"/>
              </a:ext>
            </a:extLst>
          </p:cNvPr>
          <p:cNvSpPr/>
          <p:nvPr/>
        </p:nvSpPr>
        <p:spPr>
          <a:xfrm>
            <a:off x="194553" y="168561"/>
            <a:ext cx="8424153" cy="4154984"/>
          </a:xfrm>
          <a:prstGeom prst="rect">
            <a:avLst/>
          </a:prstGeom>
        </p:spPr>
        <p:txBody>
          <a:bodyPr wrap="square">
            <a:spAutoFit/>
          </a:bodyPr>
          <a:lstStyle/>
          <a:p>
            <a:pPr lvl="0" fontAlgn="base">
              <a:spcBef>
                <a:spcPct val="0"/>
              </a:spcBef>
              <a:spcAft>
                <a:spcPct val="0"/>
              </a:spcAft>
            </a:pPr>
            <a:r>
              <a:rPr lang="en-US" sz="4400" dirty="0">
                <a:solidFill>
                  <a:prstClr val="white"/>
                </a:solidFill>
                <a:ea typeface="ＭＳ Ｐゴシック" pitchFamily="1" charset="-128"/>
              </a:rPr>
              <a:t>NEA / Controlled Assessment Walk-Through</a:t>
            </a:r>
          </a:p>
          <a:p>
            <a:pPr lvl="0" fontAlgn="base">
              <a:spcBef>
                <a:spcPct val="0"/>
              </a:spcBef>
              <a:spcAft>
                <a:spcPct val="0"/>
              </a:spcAft>
            </a:pPr>
            <a:r>
              <a:rPr lang="en-US" sz="4400" dirty="0">
                <a:solidFill>
                  <a:prstClr val="white"/>
                </a:solidFill>
                <a:ea typeface="ＭＳ Ｐゴシック" pitchFamily="1" charset="-128"/>
              </a:rPr>
              <a:t>Eduqas </a:t>
            </a:r>
            <a:r>
              <a:rPr lang="en-US" sz="4400" dirty="0">
                <a:solidFill>
                  <a:schemeClr val="bg1"/>
                </a:solidFill>
                <a:ea typeface="ＭＳ Ｐゴシック" pitchFamily="1" charset="-128"/>
              </a:rPr>
              <a:t>GCSE Music</a:t>
            </a:r>
          </a:p>
          <a:p>
            <a:pPr lvl="0" fontAlgn="base">
              <a:spcBef>
                <a:spcPct val="0"/>
              </a:spcBef>
              <a:spcAft>
                <a:spcPct val="0"/>
              </a:spcAft>
            </a:pPr>
            <a:endParaRPr lang="en-US" sz="4400" dirty="0">
              <a:solidFill>
                <a:schemeClr val="bg1"/>
              </a:solidFill>
              <a:ea typeface="ＭＳ Ｐゴシック" pitchFamily="1" charset="-128"/>
            </a:endParaRPr>
          </a:p>
          <a:p>
            <a:pPr lvl="0" fontAlgn="base">
              <a:spcBef>
                <a:spcPct val="0"/>
              </a:spcBef>
              <a:spcAft>
                <a:spcPct val="0"/>
              </a:spcAft>
            </a:pPr>
            <a:r>
              <a:rPr lang="en-US" sz="4400" dirty="0">
                <a:solidFill>
                  <a:schemeClr val="bg1"/>
                </a:solidFill>
                <a:ea typeface="ＭＳ Ｐゴシック" pitchFamily="1" charset="-128"/>
              </a:rPr>
              <a:t>Component 2</a:t>
            </a:r>
          </a:p>
          <a:p>
            <a:pPr lvl="0" fontAlgn="base">
              <a:spcBef>
                <a:spcPct val="0"/>
              </a:spcBef>
              <a:spcAft>
                <a:spcPct val="0"/>
              </a:spcAft>
            </a:pPr>
            <a:r>
              <a:rPr lang="en-US" sz="4400" dirty="0">
                <a:solidFill>
                  <a:schemeClr val="bg1"/>
                </a:solidFill>
                <a:ea typeface="ＭＳ Ｐゴシック" pitchFamily="1" charset="-128"/>
              </a:rPr>
              <a:t>Composing</a:t>
            </a:r>
            <a:endParaRPr lang="en-GB" sz="4400" dirty="0">
              <a:solidFill>
                <a:schemeClr val="bg1"/>
              </a:solidFill>
              <a:ea typeface="ＭＳ Ｐゴシック" pitchFamily="1" charset="-128"/>
            </a:endParaRPr>
          </a:p>
        </p:txBody>
      </p:sp>
      <p:pic>
        <p:nvPicPr>
          <p:cNvPr id="2" name="slide 1">
            <a:hlinkClick r:id="" action="ppaction://media"/>
            <a:extLst>
              <a:ext uri="{FF2B5EF4-FFF2-40B4-BE49-F238E27FC236}">
                <a16:creationId xmlns:a16="http://schemas.microsoft.com/office/drawing/2014/main" id="{28C84DC7-721B-490A-AB7C-C4DB2F0D239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78221" y="6098627"/>
            <a:ext cx="304800" cy="304800"/>
          </a:xfrm>
          <a:prstGeom prst="rect">
            <a:avLst/>
          </a:prstGeom>
        </p:spPr>
      </p:pic>
    </p:spTree>
    <p:extLst>
      <p:ext uri="{BB962C8B-B14F-4D97-AF65-F5344CB8AC3E}">
        <p14:creationId xmlns:p14="http://schemas.microsoft.com/office/powerpoint/2010/main" val="2114537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E5673631-5B75-49A3-8228-97F82E20C00E}"/>
              </a:ext>
            </a:extLst>
          </p:cNvPr>
          <p:cNvSpPr txBox="1">
            <a:spLocks/>
          </p:cNvSpPr>
          <p:nvPr/>
        </p:nvSpPr>
        <p:spPr>
          <a:xfrm>
            <a:off x="2034240" y="204748"/>
            <a:ext cx="5211688" cy="1188244"/>
          </a:xfrm>
          <a:prstGeom prst="rect">
            <a:avLst/>
          </a:prstGeom>
        </p:spPr>
        <p:txBody>
          <a:bodyPr vert="horz" lIns="91440" tIns="45720" rIns="91440" bIns="45720" rtlCol="0">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200" kern="1200" baseline="0">
                <a:solidFill>
                  <a:srgbClr val="0070C0"/>
                </a:solidFill>
                <a:latin typeface="Arial" panose="020B0604020202020204" pitchFamily="34" charset="0"/>
                <a:ea typeface="ＭＳ Ｐゴシック" pitchFamily="1" charset="-128"/>
                <a:cs typeface="Arial" panose="020B0604020202020204" pitchFamily="34" charset="0"/>
              </a:defRPr>
            </a:lvl1pPr>
            <a:lvl2pPr marL="742950" indent="-285750" algn="l" defTabSz="457200" rtl="0" eaLnBrk="1" fontAlgn="base" hangingPunct="1">
              <a:spcBef>
                <a:spcPct val="20000"/>
              </a:spcBef>
              <a:spcAft>
                <a:spcPct val="0"/>
              </a:spcAft>
              <a:buFont typeface="Arial" pitchFamily="34" charset="0"/>
              <a:buChar char="–"/>
              <a:defRPr sz="2800" kern="1200">
                <a:solidFill>
                  <a:schemeClr val="tx1"/>
                </a:solidFill>
                <a:latin typeface="+mn-lt"/>
                <a:ea typeface="ＭＳ Ｐゴシック" pitchFamily="1" charset="-128"/>
                <a:cs typeface="+mn-cs"/>
              </a:defRPr>
            </a:lvl2pPr>
            <a:lvl3pPr marL="1143000" indent="-228600" algn="l" defTabSz="457200" rtl="0" eaLnBrk="1" fontAlgn="base" hangingPunct="1">
              <a:spcBef>
                <a:spcPct val="20000"/>
              </a:spcBef>
              <a:spcAft>
                <a:spcPct val="0"/>
              </a:spcAft>
              <a:buFont typeface="Arial" pitchFamily="34" charset="0"/>
              <a:buChar char="•"/>
              <a:defRPr sz="2400" kern="1200">
                <a:solidFill>
                  <a:schemeClr val="tx1"/>
                </a:solidFill>
                <a:latin typeface="+mn-lt"/>
                <a:ea typeface="ＭＳ Ｐゴシック" pitchFamily="1" charset="-128"/>
                <a:cs typeface="+mn-cs"/>
              </a:defRPr>
            </a:lvl3pPr>
            <a:lvl4pPr marL="16002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pitchFamily="1" charset="-128"/>
                <a:cs typeface="+mn-cs"/>
              </a:defRPr>
            </a:lvl4pPr>
            <a:lvl5pPr marL="20574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GB" sz="4000" dirty="0">
                <a:solidFill>
                  <a:schemeClr val="bg1"/>
                </a:solidFill>
                <a:latin typeface="+mj-lt"/>
              </a:rPr>
              <a:t>Important reminder</a:t>
            </a:r>
            <a:endParaRPr lang="en-GB" sz="4000" dirty="0">
              <a:solidFill>
                <a:srgbClr val="FF0000"/>
              </a:solidFill>
              <a:latin typeface="+mj-lt"/>
            </a:endParaRPr>
          </a:p>
        </p:txBody>
      </p:sp>
      <p:sp>
        <p:nvSpPr>
          <p:cNvPr id="7" name="TextBox 6">
            <a:extLst>
              <a:ext uri="{FF2B5EF4-FFF2-40B4-BE49-F238E27FC236}">
                <a16:creationId xmlns:a16="http://schemas.microsoft.com/office/drawing/2014/main" id="{FF67F7EE-EC85-4FF5-8B8D-AA06D5E31998}"/>
              </a:ext>
            </a:extLst>
          </p:cNvPr>
          <p:cNvSpPr txBox="1"/>
          <p:nvPr/>
        </p:nvSpPr>
        <p:spPr>
          <a:xfrm>
            <a:off x="256674" y="1238494"/>
            <a:ext cx="8614610" cy="5262979"/>
          </a:xfrm>
          <a:prstGeom prst="rect">
            <a:avLst/>
          </a:prstGeom>
          <a:noFill/>
        </p:spPr>
        <p:txBody>
          <a:bodyPr wrap="square" rtlCol="0">
            <a:spAutoFit/>
          </a:bodyPr>
          <a:lstStyle/>
          <a:p>
            <a:r>
              <a:rPr lang="en-GB" sz="2800" b="1" dirty="0"/>
              <a:t>Group Work </a:t>
            </a:r>
            <a:r>
              <a:rPr lang="en-GB" sz="2800" dirty="0"/>
              <a:t>is </a:t>
            </a:r>
            <a:r>
              <a:rPr lang="en-GB" sz="2800" b="1" dirty="0"/>
              <a:t>not</a:t>
            </a:r>
            <a:r>
              <a:rPr lang="en-GB" sz="2800" dirty="0"/>
              <a:t> permitted.</a:t>
            </a:r>
          </a:p>
          <a:p>
            <a:endParaRPr lang="en-GB" sz="2800" dirty="0"/>
          </a:p>
          <a:p>
            <a:r>
              <a:rPr lang="en-GB" sz="2800" dirty="0"/>
              <a:t>This is the official notice, found at the start of the candidate log:</a:t>
            </a:r>
          </a:p>
          <a:p>
            <a:endParaRPr lang="en-GB" sz="2800" dirty="0"/>
          </a:p>
          <a:p>
            <a:pPr algn="ctr"/>
            <a:r>
              <a:rPr lang="en-GB" sz="2800" b="1" dirty="0"/>
              <a:t>The work you submit for assessment must be your own. If you copy from someone else, allow another candidate to copy from you, or if you cheat in any other way, you may be disqualified from at least the subject concerned.</a:t>
            </a:r>
          </a:p>
          <a:p>
            <a:pPr algn="ctr"/>
            <a:endParaRPr lang="en-GB" sz="2800" b="1" dirty="0"/>
          </a:p>
          <a:p>
            <a:r>
              <a:rPr lang="en-GB" sz="2800" dirty="0"/>
              <a:t>You must also sign a declaration to confirm that you have read, and understood this notice.</a:t>
            </a:r>
          </a:p>
        </p:txBody>
      </p:sp>
      <p:pic>
        <p:nvPicPr>
          <p:cNvPr id="2" name="slide 10">
            <a:hlinkClick r:id="" action="ppaction://media"/>
            <a:extLst>
              <a:ext uri="{FF2B5EF4-FFF2-40B4-BE49-F238E27FC236}">
                <a16:creationId xmlns:a16="http://schemas.microsoft.com/office/drawing/2014/main" id="{5877804C-651A-497B-8B4D-4EBEE71A7D1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14137" y="6196673"/>
            <a:ext cx="304800" cy="304800"/>
          </a:xfrm>
          <a:prstGeom prst="rect">
            <a:avLst/>
          </a:prstGeom>
        </p:spPr>
      </p:pic>
    </p:spTree>
    <p:extLst>
      <p:ext uri="{BB962C8B-B14F-4D97-AF65-F5344CB8AC3E}">
        <p14:creationId xmlns:p14="http://schemas.microsoft.com/office/powerpoint/2010/main" val="248687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3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E3BB4CA0-8C29-4A23-949D-9EF83488C41C}"/>
              </a:ext>
            </a:extLst>
          </p:cNvPr>
          <p:cNvSpPr txBox="1">
            <a:spLocks/>
          </p:cNvSpPr>
          <p:nvPr/>
        </p:nvSpPr>
        <p:spPr>
          <a:xfrm>
            <a:off x="2310064" y="162045"/>
            <a:ext cx="6641431" cy="1188244"/>
          </a:xfrm>
          <a:prstGeom prst="rect">
            <a:avLst/>
          </a:prstGeom>
        </p:spPr>
        <p:txBody>
          <a:bodyPr>
            <a:noAutofit/>
          </a:bodyPr>
          <a:lstStyle>
            <a:lvl1pPr marL="0" indent="0" algn="l" defTabSz="457200" rtl="0" eaLnBrk="1" latinLnBrk="0" hangingPunct="1">
              <a:spcBef>
                <a:spcPct val="20000"/>
              </a:spcBef>
              <a:buFont typeface="Arial"/>
              <a:buNone/>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4000">
                <a:solidFill>
                  <a:schemeClr val="bg1"/>
                </a:solidFill>
                <a:latin typeface="+mj-lt"/>
              </a:rPr>
              <a:t>Planning your work</a:t>
            </a:r>
            <a:endParaRPr lang="en-GB" sz="4000" dirty="0">
              <a:solidFill>
                <a:schemeClr val="bg1"/>
              </a:solidFill>
              <a:latin typeface="+mj-lt"/>
            </a:endParaRPr>
          </a:p>
        </p:txBody>
      </p:sp>
      <p:sp>
        <p:nvSpPr>
          <p:cNvPr id="7" name="Content Placeholder 2">
            <a:extLst>
              <a:ext uri="{FF2B5EF4-FFF2-40B4-BE49-F238E27FC236}">
                <a16:creationId xmlns:a16="http://schemas.microsoft.com/office/drawing/2014/main" id="{B33EB3C1-B83F-4EF5-879B-E6AB7A5FE78E}"/>
              </a:ext>
            </a:extLst>
          </p:cNvPr>
          <p:cNvSpPr txBox="1">
            <a:spLocks/>
          </p:cNvSpPr>
          <p:nvPr/>
        </p:nvSpPr>
        <p:spPr>
          <a:xfrm>
            <a:off x="232611" y="1350288"/>
            <a:ext cx="8718884" cy="5176635"/>
          </a:xfrm>
          <a:prstGeom prst="rect">
            <a:avLst/>
          </a:prstGeom>
        </p:spPr>
        <p:txBody>
          <a:bodyPr>
            <a:noAutofit/>
          </a:bodyPr>
          <a:lstStyle>
            <a:lvl1pPr marL="0" indent="0" algn="l" defTabSz="457200" rtl="0" eaLnBrk="1" latinLnBrk="0" hangingPunct="1">
              <a:spcBef>
                <a:spcPct val="20000"/>
              </a:spcBef>
              <a:buFont typeface="Arial"/>
              <a:buNone/>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a:latin typeface="+mn-lt"/>
              </a:rPr>
              <a:t>You will have spent time in class (perhaps working in pairs or in small groups) throughout Key Stage 3 and possibly Year 10, to build your understanding of using the musical elements, both in music theory and in practical work. Keep a composing notebook or ‘scrapbook’, containing your useful ideas that you have created. You should include:</a:t>
            </a:r>
          </a:p>
          <a:p>
            <a:pPr>
              <a:buFont typeface="Arial" pitchFamily="34" charset="0"/>
              <a:buChar char="•"/>
            </a:pPr>
            <a:r>
              <a:rPr lang="en-GB">
                <a:latin typeface="+mn-lt"/>
              </a:rPr>
              <a:t> </a:t>
            </a:r>
            <a:r>
              <a:rPr lang="en-GB" b="1">
                <a:latin typeface="+mn-lt"/>
              </a:rPr>
              <a:t>Necessary theory information for easy reference</a:t>
            </a:r>
          </a:p>
          <a:p>
            <a:pPr>
              <a:buFont typeface="Arial" pitchFamily="34" charset="0"/>
              <a:buChar char="•"/>
            </a:pPr>
            <a:r>
              <a:rPr lang="en-GB" b="1">
                <a:latin typeface="+mn-lt"/>
              </a:rPr>
              <a:t> Melodic and rhythmic ideas, shapes, patterns </a:t>
            </a:r>
            <a:r>
              <a:rPr lang="en-GB" i="1">
                <a:latin typeface="+mn-lt"/>
              </a:rPr>
              <a:t>etc</a:t>
            </a:r>
          </a:p>
          <a:p>
            <a:pPr>
              <a:buFont typeface="Arial" pitchFamily="34" charset="0"/>
              <a:buChar char="•"/>
            </a:pPr>
            <a:r>
              <a:rPr lang="en-GB" b="1">
                <a:latin typeface="+mn-lt"/>
              </a:rPr>
              <a:t> Chord progressions that you have composed (a variety of these helps!)</a:t>
            </a:r>
          </a:p>
          <a:p>
            <a:pPr>
              <a:buFont typeface="Arial" pitchFamily="34" charset="0"/>
              <a:buChar char="•"/>
            </a:pPr>
            <a:r>
              <a:rPr lang="en-GB" b="1">
                <a:latin typeface="+mn-lt"/>
              </a:rPr>
              <a:t>  ‘Mood’ ideas, (and how composers achieve different moods and effects in      music)</a:t>
            </a:r>
          </a:p>
          <a:p>
            <a:pPr>
              <a:buFont typeface="Arial" pitchFamily="34" charset="0"/>
              <a:buChar char="•"/>
            </a:pPr>
            <a:r>
              <a:rPr lang="en-GB" b="1">
                <a:latin typeface="+mn-lt"/>
              </a:rPr>
              <a:t> Structural information to help with the balance of musical ideas</a:t>
            </a:r>
          </a:p>
          <a:p>
            <a:pPr>
              <a:buFont typeface="Arial" pitchFamily="34" charset="0"/>
              <a:buChar char="•"/>
            </a:pPr>
            <a:r>
              <a:rPr lang="en-GB" b="1">
                <a:latin typeface="+mn-lt"/>
              </a:rPr>
              <a:t> Useful musical devices and how they are used to develop initial musical ideas</a:t>
            </a:r>
            <a:endParaRPr lang="en-GB" b="1" dirty="0">
              <a:latin typeface="+mn-lt"/>
            </a:endParaRPr>
          </a:p>
        </p:txBody>
      </p:sp>
      <p:pic>
        <p:nvPicPr>
          <p:cNvPr id="2" name="slide 11">
            <a:hlinkClick r:id="" action="ppaction://media"/>
            <a:extLst>
              <a:ext uri="{FF2B5EF4-FFF2-40B4-BE49-F238E27FC236}">
                <a16:creationId xmlns:a16="http://schemas.microsoft.com/office/drawing/2014/main" id="{280155F7-FA4B-4F6E-AE65-C545B9AEC75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8579" y="5877910"/>
            <a:ext cx="304800" cy="304800"/>
          </a:xfrm>
          <a:prstGeom prst="rect">
            <a:avLst/>
          </a:prstGeom>
        </p:spPr>
      </p:pic>
    </p:spTree>
    <p:extLst>
      <p:ext uri="{BB962C8B-B14F-4D97-AF65-F5344CB8AC3E}">
        <p14:creationId xmlns:p14="http://schemas.microsoft.com/office/powerpoint/2010/main" val="4211913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5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92C99506-1D70-429F-8014-A4FC6B25407C}"/>
              </a:ext>
            </a:extLst>
          </p:cNvPr>
          <p:cNvSpPr txBox="1">
            <a:spLocks/>
          </p:cNvSpPr>
          <p:nvPr/>
        </p:nvSpPr>
        <p:spPr>
          <a:xfrm>
            <a:off x="1720741" y="164158"/>
            <a:ext cx="5211688" cy="1188244"/>
          </a:xfrm>
          <a:prstGeom prst="rect">
            <a:avLst/>
          </a:prstGeom>
        </p:spPr>
        <p:txBody>
          <a:bodyPr vert="horz" lIns="91440" tIns="45720" rIns="91440" bIns="45720" rtlCol="0">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200" kern="1200" baseline="0">
                <a:solidFill>
                  <a:srgbClr val="0070C0"/>
                </a:solidFill>
                <a:latin typeface="Arial" panose="020B0604020202020204" pitchFamily="34" charset="0"/>
                <a:ea typeface="ＭＳ Ｐゴシック" pitchFamily="1" charset="-128"/>
                <a:cs typeface="Arial" panose="020B0604020202020204" pitchFamily="34" charset="0"/>
              </a:defRPr>
            </a:lvl1pPr>
            <a:lvl2pPr marL="742950" indent="-285750" algn="l" defTabSz="457200" rtl="0" eaLnBrk="1" fontAlgn="base" hangingPunct="1">
              <a:spcBef>
                <a:spcPct val="20000"/>
              </a:spcBef>
              <a:spcAft>
                <a:spcPct val="0"/>
              </a:spcAft>
              <a:buFont typeface="Arial" pitchFamily="34" charset="0"/>
              <a:buChar char="–"/>
              <a:defRPr sz="2800" kern="1200">
                <a:solidFill>
                  <a:schemeClr val="tx1"/>
                </a:solidFill>
                <a:latin typeface="+mn-lt"/>
                <a:ea typeface="ＭＳ Ｐゴシック" pitchFamily="1" charset="-128"/>
                <a:cs typeface="+mn-cs"/>
              </a:defRPr>
            </a:lvl2pPr>
            <a:lvl3pPr marL="1143000" indent="-228600" algn="l" defTabSz="457200" rtl="0" eaLnBrk="1" fontAlgn="base" hangingPunct="1">
              <a:spcBef>
                <a:spcPct val="20000"/>
              </a:spcBef>
              <a:spcAft>
                <a:spcPct val="0"/>
              </a:spcAft>
              <a:buFont typeface="Arial" pitchFamily="34" charset="0"/>
              <a:buChar char="•"/>
              <a:defRPr sz="2400" kern="1200">
                <a:solidFill>
                  <a:schemeClr val="tx1"/>
                </a:solidFill>
                <a:latin typeface="+mn-lt"/>
                <a:ea typeface="ＭＳ Ｐゴシック" pitchFamily="1" charset="-128"/>
                <a:cs typeface="+mn-cs"/>
              </a:defRPr>
            </a:lvl3pPr>
            <a:lvl4pPr marL="16002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pitchFamily="1" charset="-128"/>
                <a:cs typeface="+mn-cs"/>
              </a:defRPr>
            </a:lvl4pPr>
            <a:lvl5pPr marL="20574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GB" sz="4000" dirty="0">
                <a:solidFill>
                  <a:schemeClr val="bg1"/>
                </a:solidFill>
                <a:latin typeface="+mj-lt"/>
              </a:rPr>
              <a:t>Using Resources</a:t>
            </a:r>
            <a:endParaRPr lang="en-GB" sz="4000" dirty="0">
              <a:solidFill>
                <a:srgbClr val="FF0000"/>
              </a:solidFill>
              <a:latin typeface="+mj-lt"/>
            </a:endParaRPr>
          </a:p>
        </p:txBody>
      </p:sp>
      <p:sp>
        <p:nvSpPr>
          <p:cNvPr id="7" name="Rectangle 6">
            <a:extLst>
              <a:ext uri="{FF2B5EF4-FFF2-40B4-BE49-F238E27FC236}">
                <a16:creationId xmlns:a16="http://schemas.microsoft.com/office/drawing/2014/main" id="{72783F15-7F63-46C9-9F8F-0C5847318D18}"/>
              </a:ext>
            </a:extLst>
          </p:cNvPr>
          <p:cNvSpPr/>
          <p:nvPr/>
        </p:nvSpPr>
        <p:spPr>
          <a:xfrm>
            <a:off x="510363" y="1352403"/>
            <a:ext cx="7910623" cy="5693866"/>
          </a:xfrm>
          <a:prstGeom prst="rect">
            <a:avLst/>
          </a:prstGeom>
        </p:spPr>
        <p:txBody>
          <a:bodyPr wrap="square">
            <a:spAutoFit/>
          </a:bodyPr>
          <a:lstStyle/>
          <a:p>
            <a:pPr marL="285750" indent="-285750">
              <a:buFont typeface="Arial" panose="020B0604020202020204" pitchFamily="34" charset="0"/>
              <a:buChar char="•"/>
            </a:pPr>
            <a:r>
              <a:rPr lang="en-GB" sz="2800"/>
              <a:t>Make full use of all the resources available to you in the music department (keyboards / instruments / ICT and programs such as Musescore, Cubase, Sibelius etc / all recording facilities)</a:t>
            </a:r>
          </a:p>
          <a:p>
            <a:pPr marL="285750" indent="-285750"/>
            <a:endParaRPr lang="en-GB" sz="2800"/>
          </a:p>
          <a:p>
            <a:pPr marL="285750" indent="-285750">
              <a:buFont typeface="Arial" panose="020B0604020202020204" pitchFamily="34" charset="0"/>
              <a:buChar char="•"/>
            </a:pPr>
            <a:r>
              <a:rPr lang="en-GB" sz="2800"/>
              <a:t>Download useful programs for your own equipment (tablet, phone, home computer, digital keyboard)</a:t>
            </a:r>
          </a:p>
          <a:p>
            <a:pPr marL="285750" indent="-285750"/>
            <a:endParaRPr lang="en-GB" sz="2800"/>
          </a:p>
          <a:p>
            <a:pPr marL="285750" indent="-285750">
              <a:buFont typeface="Arial" panose="020B0604020202020204" pitchFamily="34" charset="0"/>
              <a:buChar char="•"/>
            </a:pPr>
            <a:r>
              <a:rPr lang="en-GB" sz="2800"/>
              <a:t>Make use of your notebook / manuscript paper / theory notes / chord charts etc </a:t>
            </a:r>
          </a:p>
          <a:p>
            <a:pPr marL="285750" indent="-285750"/>
            <a:r>
              <a:rPr lang="en-GB" sz="2800">
                <a:solidFill>
                  <a:srgbClr val="FF0000"/>
                </a:solidFill>
              </a:rPr>
              <a:t>  </a:t>
            </a:r>
          </a:p>
          <a:p>
            <a:endParaRPr lang="en-GB" sz="2800" dirty="0">
              <a:solidFill>
                <a:srgbClr val="FF0000"/>
              </a:solidFill>
            </a:endParaRPr>
          </a:p>
        </p:txBody>
      </p:sp>
      <p:pic>
        <p:nvPicPr>
          <p:cNvPr id="2" name="slide 12">
            <a:hlinkClick r:id="" action="ppaction://media"/>
            <a:extLst>
              <a:ext uri="{FF2B5EF4-FFF2-40B4-BE49-F238E27FC236}">
                <a16:creationId xmlns:a16="http://schemas.microsoft.com/office/drawing/2014/main" id="{40A74EC9-FA50-4E8D-A986-093242C388A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57963" y="6161690"/>
            <a:ext cx="304800" cy="304800"/>
          </a:xfrm>
          <a:prstGeom prst="rect">
            <a:avLst/>
          </a:prstGeom>
        </p:spPr>
      </p:pic>
    </p:spTree>
    <p:extLst>
      <p:ext uri="{BB962C8B-B14F-4D97-AF65-F5344CB8AC3E}">
        <p14:creationId xmlns:p14="http://schemas.microsoft.com/office/powerpoint/2010/main" val="477883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4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D7D54A8B-8FBA-4C9A-A117-0D4EE018526C}"/>
              </a:ext>
            </a:extLst>
          </p:cNvPr>
          <p:cNvSpPr txBox="1">
            <a:spLocks/>
          </p:cNvSpPr>
          <p:nvPr/>
        </p:nvSpPr>
        <p:spPr>
          <a:xfrm>
            <a:off x="2190298" y="164158"/>
            <a:ext cx="5211688" cy="1188244"/>
          </a:xfrm>
          <a:prstGeom prst="rect">
            <a:avLst/>
          </a:prstGeom>
        </p:spPr>
        <p:txBody>
          <a:bodyPr vert="horz" lIns="91440" tIns="45720" rIns="91440" bIns="45720" rtlCol="0">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200" kern="1200" baseline="0">
                <a:solidFill>
                  <a:srgbClr val="0070C0"/>
                </a:solidFill>
                <a:latin typeface="Arial" panose="020B0604020202020204" pitchFamily="34" charset="0"/>
                <a:ea typeface="ＭＳ Ｐゴシック" pitchFamily="1" charset="-128"/>
                <a:cs typeface="Arial" panose="020B0604020202020204" pitchFamily="34" charset="0"/>
              </a:defRPr>
            </a:lvl1pPr>
            <a:lvl2pPr marL="742950" indent="-285750" algn="l" defTabSz="457200" rtl="0" eaLnBrk="1" fontAlgn="base" hangingPunct="1">
              <a:spcBef>
                <a:spcPct val="20000"/>
              </a:spcBef>
              <a:spcAft>
                <a:spcPct val="0"/>
              </a:spcAft>
              <a:buFont typeface="Arial" pitchFamily="34" charset="0"/>
              <a:buChar char="–"/>
              <a:defRPr sz="2800" kern="1200">
                <a:solidFill>
                  <a:schemeClr val="tx1"/>
                </a:solidFill>
                <a:latin typeface="+mn-lt"/>
                <a:ea typeface="ＭＳ Ｐゴシック" pitchFamily="1" charset="-128"/>
                <a:cs typeface="+mn-cs"/>
              </a:defRPr>
            </a:lvl2pPr>
            <a:lvl3pPr marL="1143000" indent="-228600" algn="l" defTabSz="457200" rtl="0" eaLnBrk="1" fontAlgn="base" hangingPunct="1">
              <a:spcBef>
                <a:spcPct val="20000"/>
              </a:spcBef>
              <a:spcAft>
                <a:spcPct val="0"/>
              </a:spcAft>
              <a:buFont typeface="Arial" pitchFamily="34" charset="0"/>
              <a:buChar char="•"/>
              <a:defRPr sz="2400" kern="1200">
                <a:solidFill>
                  <a:schemeClr val="tx1"/>
                </a:solidFill>
                <a:latin typeface="+mn-lt"/>
                <a:ea typeface="ＭＳ Ｐゴシック" pitchFamily="1" charset="-128"/>
                <a:cs typeface="+mn-cs"/>
              </a:defRPr>
            </a:lvl3pPr>
            <a:lvl4pPr marL="16002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pitchFamily="1" charset="-128"/>
                <a:cs typeface="+mn-cs"/>
              </a:defRPr>
            </a:lvl4pPr>
            <a:lvl5pPr marL="20574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GB" sz="4000" dirty="0">
                <a:solidFill>
                  <a:schemeClr val="bg1"/>
                </a:solidFill>
                <a:latin typeface="+mj-lt"/>
              </a:rPr>
              <a:t>Creating your work</a:t>
            </a:r>
            <a:endParaRPr lang="en-GB" sz="4000" dirty="0">
              <a:solidFill>
                <a:srgbClr val="FF0000"/>
              </a:solidFill>
              <a:latin typeface="+mj-lt"/>
            </a:endParaRPr>
          </a:p>
        </p:txBody>
      </p:sp>
      <p:sp>
        <p:nvSpPr>
          <p:cNvPr id="9" name="Rectangle 8">
            <a:extLst>
              <a:ext uri="{FF2B5EF4-FFF2-40B4-BE49-F238E27FC236}">
                <a16:creationId xmlns:a16="http://schemas.microsoft.com/office/drawing/2014/main" id="{6F2ADE0D-4F41-46E8-A0B5-F9177325788C}"/>
              </a:ext>
            </a:extLst>
          </p:cNvPr>
          <p:cNvSpPr/>
          <p:nvPr/>
        </p:nvSpPr>
        <p:spPr>
          <a:xfrm>
            <a:off x="510363" y="1352403"/>
            <a:ext cx="7910623" cy="5262979"/>
          </a:xfrm>
          <a:prstGeom prst="rect">
            <a:avLst/>
          </a:prstGeom>
        </p:spPr>
        <p:txBody>
          <a:bodyPr wrap="square">
            <a:spAutoFit/>
          </a:bodyPr>
          <a:lstStyle/>
          <a:p>
            <a:pPr marL="285750" indent="-285750" algn="ctr"/>
            <a:endParaRPr lang="en-GB" sz="2800" dirty="0"/>
          </a:p>
          <a:p>
            <a:pPr marL="285750" indent="-285750" algn="ctr"/>
            <a:endParaRPr lang="en-GB" sz="2800" dirty="0"/>
          </a:p>
          <a:p>
            <a:pPr marL="285750" indent="-285750" algn="ctr"/>
            <a:endParaRPr lang="en-GB" sz="2800" dirty="0"/>
          </a:p>
          <a:p>
            <a:pPr marL="285750" indent="-285750" algn="ctr"/>
            <a:endParaRPr lang="en-GB" sz="2800" dirty="0"/>
          </a:p>
          <a:p>
            <a:pPr marL="285750" indent="-285750" algn="ctr"/>
            <a:endParaRPr lang="en-GB" sz="2800" dirty="0"/>
          </a:p>
          <a:p>
            <a:pPr marL="285750" indent="-285750" algn="ctr"/>
            <a:endParaRPr lang="en-GB" sz="2800" dirty="0"/>
          </a:p>
          <a:p>
            <a:pPr marL="285750" indent="-285750" algn="ctr"/>
            <a:endParaRPr lang="en-GB" sz="2800" dirty="0"/>
          </a:p>
          <a:p>
            <a:pPr marL="285750" indent="-285750" algn="ctr"/>
            <a:r>
              <a:rPr lang="en-GB" sz="2800" dirty="0"/>
              <a:t>One of the first things the assessment criteria refer to is the quality of your initial ideas.</a:t>
            </a:r>
          </a:p>
          <a:p>
            <a:pPr marL="285750" indent="-285750" algn="ctr"/>
            <a:endParaRPr lang="en-GB" sz="2800" dirty="0"/>
          </a:p>
          <a:p>
            <a:pPr marL="285750" indent="-285750" algn="ctr"/>
            <a:endParaRPr lang="en-GB" sz="2800" dirty="0"/>
          </a:p>
          <a:p>
            <a:endParaRPr lang="en-GB" sz="2800" dirty="0">
              <a:solidFill>
                <a:srgbClr val="FF0000"/>
              </a:solidFill>
            </a:endParaRPr>
          </a:p>
        </p:txBody>
      </p:sp>
      <p:sp>
        <p:nvSpPr>
          <p:cNvPr id="10" name="Rectangle 9">
            <a:extLst>
              <a:ext uri="{FF2B5EF4-FFF2-40B4-BE49-F238E27FC236}">
                <a16:creationId xmlns:a16="http://schemas.microsoft.com/office/drawing/2014/main" id="{5DA948BC-A952-49DB-A586-5575843CBD24}"/>
              </a:ext>
            </a:extLst>
          </p:cNvPr>
          <p:cNvSpPr/>
          <p:nvPr/>
        </p:nvSpPr>
        <p:spPr>
          <a:xfrm>
            <a:off x="510363" y="1829456"/>
            <a:ext cx="7671686" cy="1815882"/>
          </a:xfrm>
          <a:prstGeom prst="rect">
            <a:avLst/>
          </a:prstGeom>
        </p:spPr>
        <p:txBody>
          <a:bodyPr wrap="square">
            <a:spAutoFit/>
          </a:bodyPr>
          <a:lstStyle/>
          <a:p>
            <a:pPr marL="285750" lvl="0" indent="-285750" algn="ctr"/>
            <a:r>
              <a:rPr lang="en-GB" sz="2800" dirty="0">
                <a:solidFill>
                  <a:prstClr val="black"/>
                </a:solidFill>
              </a:rPr>
              <a:t>Once you have decided on your brief for a composition, decide what musical elements or combination of elements are best suited to the topic that you have chosen for your piece.</a:t>
            </a:r>
          </a:p>
        </p:txBody>
      </p:sp>
      <p:pic>
        <p:nvPicPr>
          <p:cNvPr id="2" name="slide 13">
            <a:hlinkClick r:id="" action="ppaction://media"/>
            <a:extLst>
              <a:ext uri="{FF2B5EF4-FFF2-40B4-BE49-F238E27FC236}">
                <a16:creationId xmlns:a16="http://schemas.microsoft.com/office/drawing/2014/main" id="{352736BB-2B77-46AB-9DA5-E33CEFD03C3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3014" y="5505597"/>
            <a:ext cx="304800" cy="304800"/>
          </a:xfrm>
          <a:prstGeom prst="rect">
            <a:avLst/>
          </a:prstGeom>
        </p:spPr>
      </p:pic>
    </p:spTree>
    <p:extLst>
      <p:ext uri="{BB962C8B-B14F-4D97-AF65-F5344CB8AC3E}">
        <p14:creationId xmlns:p14="http://schemas.microsoft.com/office/powerpoint/2010/main" val="3249953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6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
            <a:extLst>
              <a:ext uri="{FF2B5EF4-FFF2-40B4-BE49-F238E27FC236}">
                <a16:creationId xmlns:a16="http://schemas.microsoft.com/office/drawing/2014/main" id="{9638016A-0311-4B17-83EC-A8669F85EE58}"/>
              </a:ext>
            </a:extLst>
          </p:cNvPr>
          <p:cNvSpPr txBox="1">
            <a:spLocks/>
          </p:cNvSpPr>
          <p:nvPr/>
        </p:nvSpPr>
        <p:spPr>
          <a:xfrm>
            <a:off x="1720741" y="164158"/>
            <a:ext cx="5211688" cy="1188244"/>
          </a:xfrm>
          <a:prstGeom prst="rect">
            <a:avLst/>
          </a:prstGeom>
        </p:spPr>
        <p:txBody>
          <a:bodyPr vert="horz" lIns="91440" tIns="45720" rIns="91440" bIns="45720" rtlCol="0">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200" kern="1200" baseline="0">
                <a:solidFill>
                  <a:srgbClr val="0070C0"/>
                </a:solidFill>
                <a:latin typeface="Arial" panose="020B0604020202020204" pitchFamily="34" charset="0"/>
                <a:ea typeface="ＭＳ Ｐゴシック" pitchFamily="1" charset="-128"/>
                <a:cs typeface="Arial" panose="020B0604020202020204" pitchFamily="34" charset="0"/>
              </a:defRPr>
            </a:lvl1pPr>
            <a:lvl2pPr marL="742950" indent="-285750" algn="l" defTabSz="457200" rtl="0" eaLnBrk="1" fontAlgn="base" hangingPunct="1">
              <a:spcBef>
                <a:spcPct val="20000"/>
              </a:spcBef>
              <a:spcAft>
                <a:spcPct val="0"/>
              </a:spcAft>
              <a:buFont typeface="Arial" pitchFamily="34" charset="0"/>
              <a:buChar char="–"/>
              <a:defRPr sz="2800" kern="1200">
                <a:solidFill>
                  <a:schemeClr val="tx1"/>
                </a:solidFill>
                <a:latin typeface="+mn-lt"/>
                <a:ea typeface="ＭＳ Ｐゴシック" pitchFamily="1" charset="-128"/>
                <a:cs typeface="+mn-cs"/>
              </a:defRPr>
            </a:lvl2pPr>
            <a:lvl3pPr marL="1143000" indent="-228600" algn="l" defTabSz="457200" rtl="0" eaLnBrk="1" fontAlgn="base" hangingPunct="1">
              <a:spcBef>
                <a:spcPct val="20000"/>
              </a:spcBef>
              <a:spcAft>
                <a:spcPct val="0"/>
              </a:spcAft>
              <a:buFont typeface="Arial" pitchFamily="34" charset="0"/>
              <a:buChar char="•"/>
              <a:defRPr sz="2400" kern="1200">
                <a:solidFill>
                  <a:schemeClr val="tx1"/>
                </a:solidFill>
                <a:latin typeface="+mn-lt"/>
                <a:ea typeface="ＭＳ Ｐゴシック" pitchFamily="1" charset="-128"/>
                <a:cs typeface="+mn-cs"/>
              </a:defRPr>
            </a:lvl3pPr>
            <a:lvl4pPr marL="16002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pitchFamily="1" charset="-128"/>
                <a:cs typeface="+mn-cs"/>
              </a:defRPr>
            </a:lvl4pPr>
            <a:lvl5pPr marL="20574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GB" sz="4000" b="0" i="0" u="none" strike="noStrike" kern="1200" cap="none" spc="0" normalizeH="0" baseline="0" noProof="0" dirty="0">
                <a:ln>
                  <a:noFill/>
                </a:ln>
                <a:solidFill>
                  <a:prstClr val="white"/>
                </a:solidFill>
                <a:effectLst/>
                <a:uLnTx/>
                <a:uFillTx/>
                <a:latin typeface="Calibri"/>
                <a:ea typeface="ＭＳ Ｐゴシック" pitchFamily="1" charset="-128"/>
                <a:cs typeface="Arial" panose="020B0604020202020204" pitchFamily="34" charset="0"/>
              </a:rPr>
              <a:t>Creating your work</a:t>
            </a:r>
            <a:endParaRPr kumimoji="0" lang="en-GB" sz="4000" b="0" i="0" u="none" strike="noStrike" kern="1200" cap="none" spc="0" normalizeH="0" baseline="0" noProof="0" dirty="0">
              <a:ln>
                <a:noFill/>
              </a:ln>
              <a:solidFill>
                <a:srgbClr val="FF0000"/>
              </a:solidFill>
              <a:effectLst/>
              <a:uLnTx/>
              <a:uFillTx/>
              <a:latin typeface="Calibri"/>
              <a:ea typeface="ＭＳ Ｐゴシック" pitchFamily="1" charset="-128"/>
              <a:cs typeface="Arial" panose="020B0604020202020204" pitchFamily="34" charset="0"/>
            </a:endParaRPr>
          </a:p>
        </p:txBody>
      </p:sp>
      <p:sp>
        <p:nvSpPr>
          <p:cNvPr id="8" name="Rectangle 7">
            <a:extLst>
              <a:ext uri="{FF2B5EF4-FFF2-40B4-BE49-F238E27FC236}">
                <a16:creationId xmlns:a16="http://schemas.microsoft.com/office/drawing/2014/main" id="{971455EB-E906-4599-B1A7-CA6E1E7DEAA1}"/>
              </a:ext>
            </a:extLst>
          </p:cNvPr>
          <p:cNvSpPr/>
          <p:nvPr/>
        </p:nvSpPr>
        <p:spPr>
          <a:xfrm>
            <a:off x="510363" y="1352403"/>
            <a:ext cx="7910623" cy="3908762"/>
          </a:xfrm>
          <a:prstGeom prst="rect">
            <a:avLst/>
          </a:prstGeom>
        </p:spPr>
        <p:txBody>
          <a:bodyPr wrap="square">
            <a:spAutoFit/>
          </a:bodyPr>
          <a:lstStyle/>
          <a:p>
            <a:pPr marL="285750" marR="0" lvl="0" indent="-285750" algn="l" defTabSz="457200" rtl="0" eaLnBrk="1" fontAlgn="base" latinLnBrk="0" hangingPunct="1">
              <a:lnSpc>
                <a:spcPct val="100000"/>
              </a:lnSpc>
              <a:spcBef>
                <a:spcPct val="0"/>
              </a:spcBef>
              <a:spcAft>
                <a:spcPct val="0"/>
              </a:spcAft>
              <a:buClrTx/>
              <a:buSzTx/>
              <a:buFontTx/>
              <a:buNone/>
              <a:tabLst/>
              <a:defRPr/>
            </a:pPr>
            <a:endParaRPr kumimoji="0" lang="en-GB" sz="2800" b="0" i="0" u="none" strike="noStrike" kern="1200" cap="none" spc="0" normalizeH="0" baseline="0" noProof="0" dirty="0">
              <a:ln>
                <a:noFill/>
              </a:ln>
              <a:solidFill>
                <a:prstClr val="black"/>
              </a:solidFill>
              <a:effectLst/>
              <a:uLnTx/>
              <a:uFillTx/>
              <a:latin typeface="Calibri" pitchFamily="34" charset="0"/>
              <a:ea typeface="ＭＳ Ｐゴシック" pitchFamily="1" charset="-128"/>
              <a:cs typeface="+mn-cs"/>
            </a:endParaRPr>
          </a:p>
          <a:p>
            <a:pPr marL="285750" marR="0" lvl="0" indent="-285750" algn="l" defTabSz="457200" rtl="0" eaLnBrk="1" fontAlgn="base" latinLnBrk="0" hangingPunct="1">
              <a:lnSpc>
                <a:spcPct val="100000"/>
              </a:lnSpc>
              <a:spcBef>
                <a:spcPct val="0"/>
              </a:spcBef>
              <a:spcAft>
                <a:spcPct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itchFamily="34" charset="0"/>
                <a:ea typeface="ＭＳ Ｐゴシック" pitchFamily="1" charset="-128"/>
                <a:cs typeface="+mn-cs"/>
              </a:rPr>
              <a:t>MELODY</a:t>
            </a:r>
          </a:p>
          <a:p>
            <a:pPr marL="285750" marR="0" lvl="0" indent="-285750" algn="l" defTabSz="457200" rtl="0" eaLnBrk="1" fontAlgn="base" latinLnBrk="0" hangingPunct="1">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itchFamily="34" charset="0"/>
                <a:ea typeface="ＭＳ Ｐゴシック" pitchFamily="1" charset="-128"/>
                <a:cs typeface="+mn-cs"/>
              </a:rPr>
              <a:t> – is it </a:t>
            </a:r>
            <a:r>
              <a:rPr kumimoji="0" lang="en-GB" sz="2400" b="1" i="0" u="none" strike="noStrike" kern="1200" cap="none" spc="0" normalizeH="0" baseline="0" noProof="0" dirty="0">
                <a:ln>
                  <a:noFill/>
                </a:ln>
                <a:solidFill>
                  <a:prstClr val="black"/>
                </a:solidFill>
                <a:effectLst/>
                <a:uLnTx/>
                <a:uFillTx/>
                <a:latin typeface="Calibri" pitchFamily="34" charset="0"/>
                <a:ea typeface="ＭＳ Ｐゴシック" pitchFamily="1" charset="-128"/>
                <a:cs typeface="+mn-cs"/>
              </a:rPr>
              <a:t>SAD</a:t>
            </a:r>
            <a:r>
              <a:rPr kumimoji="0" lang="en-GB" sz="2400" b="0" i="0" u="none" strike="noStrike" kern="1200" cap="none" spc="0" normalizeH="0" baseline="0" noProof="0" dirty="0">
                <a:ln>
                  <a:noFill/>
                </a:ln>
                <a:solidFill>
                  <a:prstClr val="black"/>
                </a:solidFill>
                <a:effectLst/>
                <a:uLnTx/>
                <a:uFillTx/>
                <a:latin typeface="Calibri" pitchFamily="34" charset="0"/>
                <a:ea typeface="ＭＳ Ｐゴシック" pitchFamily="1" charset="-128"/>
                <a:cs typeface="+mn-cs"/>
              </a:rPr>
              <a:t>? (minor key, slow tempo, middle and lower pitches, conjunct / stepwise movement, repetitive ideas, use of sequence)</a:t>
            </a:r>
          </a:p>
          <a:p>
            <a:pPr marL="285750" marR="0" lvl="0" indent="-285750" algn="l" defTabSz="457200" rtl="0" eaLnBrk="1" fontAlgn="base" latinLnBrk="0" hangingPunct="1">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itchFamily="34" charset="0"/>
                <a:ea typeface="ＭＳ Ｐゴシック" pitchFamily="1" charset="-128"/>
                <a:cs typeface="+mn-cs"/>
              </a:rPr>
              <a:t>- Is it </a:t>
            </a:r>
            <a:r>
              <a:rPr kumimoji="0" lang="en-GB" sz="2400" b="1" i="0" u="none" strike="noStrike" kern="1200" cap="none" spc="0" normalizeH="0" baseline="0" noProof="0" dirty="0">
                <a:ln>
                  <a:noFill/>
                </a:ln>
                <a:solidFill>
                  <a:prstClr val="black"/>
                </a:solidFill>
                <a:effectLst/>
                <a:uLnTx/>
                <a:uFillTx/>
                <a:latin typeface="Calibri" pitchFamily="34" charset="0"/>
                <a:ea typeface="ＭＳ Ｐゴシック" pitchFamily="1" charset="-128"/>
                <a:cs typeface="+mn-cs"/>
              </a:rPr>
              <a:t>HAPPY</a:t>
            </a:r>
            <a:r>
              <a:rPr kumimoji="0" lang="en-GB" sz="2400" b="0" i="0" u="none" strike="noStrike" kern="1200" cap="none" spc="0" normalizeH="0" baseline="0" noProof="0" dirty="0">
                <a:ln>
                  <a:noFill/>
                </a:ln>
                <a:solidFill>
                  <a:prstClr val="black"/>
                </a:solidFill>
                <a:effectLst/>
                <a:uLnTx/>
                <a:uFillTx/>
                <a:latin typeface="Calibri" pitchFamily="34" charset="0"/>
                <a:ea typeface="ＭＳ Ｐゴシック" pitchFamily="1" charset="-128"/>
                <a:cs typeface="+mn-cs"/>
              </a:rPr>
              <a:t>? (major key, quick tempo, middle and higher pitches, conjunct /stepwise and </a:t>
            </a:r>
            <a:r>
              <a:rPr kumimoji="0" lang="en-GB" sz="2400" b="0" i="0" u="none" strike="noStrike" kern="1200" cap="none" spc="0" normalizeH="0" baseline="0" noProof="0" dirty="0" err="1">
                <a:ln>
                  <a:noFill/>
                </a:ln>
                <a:solidFill>
                  <a:prstClr val="black"/>
                </a:solidFill>
                <a:effectLst/>
                <a:uLnTx/>
                <a:uFillTx/>
                <a:latin typeface="Calibri" pitchFamily="34" charset="0"/>
                <a:ea typeface="ＭＳ Ｐゴシック" pitchFamily="1" charset="-128"/>
                <a:cs typeface="+mn-cs"/>
              </a:rPr>
              <a:t>disjunct</a:t>
            </a:r>
            <a:r>
              <a:rPr kumimoji="0" lang="en-GB" sz="2400" b="0" i="0" u="none" strike="noStrike" kern="1200" cap="none" spc="0" normalizeH="0" baseline="0" noProof="0" dirty="0">
                <a:ln>
                  <a:noFill/>
                </a:ln>
                <a:solidFill>
                  <a:prstClr val="black"/>
                </a:solidFill>
                <a:effectLst/>
                <a:uLnTx/>
                <a:uFillTx/>
                <a:latin typeface="Calibri" pitchFamily="34" charset="0"/>
                <a:ea typeface="ＭＳ Ｐゴシック" pitchFamily="1" charset="-128"/>
                <a:cs typeface="+mn-cs"/>
              </a:rPr>
              <a:t> movement/ movement which includes leaps, repetitive and contrasting patterns)</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2800" b="0" i="0" u="none" strike="noStrike" kern="1200" cap="none" spc="0" normalizeH="0" baseline="0" noProof="0" dirty="0">
              <a:ln>
                <a:noFill/>
              </a:ln>
              <a:solidFill>
                <a:srgbClr val="FF0000"/>
              </a:solidFill>
              <a:effectLst/>
              <a:uLnTx/>
              <a:uFillTx/>
              <a:latin typeface="Calibri" pitchFamily="34" charset="0"/>
              <a:ea typeface="ＭＳ Ｐゴシック" pitchFamily="1" charset="-128"/>
              <a:cs typeface="+mn-cs"/>
            </a:endParaRPr>
          </a:p>
        </p:txBody>
      </p:sp>
      <p:pic>
        <p:nvPicPr>
          <p:cNvPr id="2" name="slide 14">
            <a:hlinkClick r:id="" action="ppaction://media"/>
            <a:extLst>
              <a:ext uri="{FF2B5EF4-FFF2-40B4-BE49-F238E27FC236}">
                <a16:creationId xmlns:a16="http://schemas.microsoft.com/office/drawing/2014/main" id="{2BCABB96-54DC-4E0F-832C-D2E91A63C43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2717" y="5505597"/>
            <a:ext cx="304800" cy="304800"/>
          </a:xfrm>
          <a:prstGeom prst="rect">
            <a:avLst/>
          </a:prstGeom>
        </p:spPr>
      </p:pic>
    </p:spTree>
    <p:extLst>
      <p:ext uri="{BB962C8B-B14F-4D97-AF65-F5344CB8AC3E}">
        <p14:creationId xmlns:p14="http://schemas.microsoft.com/office/powerpoint/2010/main" val="445180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2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3B8981A-5AFF-4656-B83B-23E742B07D3C}"/>
              </a:ext>
            </a:extLst>
          </p:cNvPr>
          <p:cNvSpPr txBox="1"/>
          <p:nvPr/>
        </p:nvSpPr>
        <p:spPr>
          <a:xfrm>
            <a:off x="2283178" y="98679"/>
            <a:ext cx="4577644" cy="584775"/>
          </a:xfrm>
          <a:prstGeom prst="rect">
            <a:avLst/>
          </a:prstGeom>
          <a:noFill/>
        </p:spPr>
        <p:txBody>
          <a:bodyPr wrap="square">
            <a:spAutoFit/>
          </a:bodyPr>
          <a:lstStyle/>
          <a:p>
            <a:pPr algn="ctr"/>
            <a:r>
              <a:rPr lang="en-GB" sz="3200" dirty="0">
                <a:solidFill>
                  <a:schemeClr val="bg1"/>
                </a:solidFill>
                <a:latin typeface="+mj-lt"/>
              </a:rPr>
              <a:t>Creating your work</a:t>
            </a:r>
            <a:endParaRPr lang="en-GB" sz="3200" dirty="0">
              <a:solidFill>
                <a:srgbClr val="FF0000"/>
              </a:solidFill>
              <a:latin typeface="+mj-lt"/>
            </a:endParaRPr>
          </a:p>
        </p:txBody>
      </p:sp>
      <p:sp>
        <p:nvSpPr>
          <p:cNvPr id="4" name="Content Placeholder 2">
            <a:extLst>
              <a:ext uri="{FF2B5EF4-FFF2-40B4-BE49-F238E27FC236}">
                <a16:creationId xmlns:a16="http://schemas.microsoft.com/office/drawing/2014/main" id="{BF67EFFF-77CD-4656-BA20-4EB30021630B}"/>
              </a:ext>
            </a:extLst>
          </p:cNvPr>
          <p:cNvSpPr txBox="1">
            <a:spLocks/>
          </p:cNvSpPr>
          <p:nvPr/>
        </p:nvSpPr>
        <p:spPr>
          <a:xfrm>
            <a:off x="596959" y="1207607"/>
            <a:ext cx="8749862" cy="5551714"/>
          </a:xfrm>
          <a:prstGeom prst="rect">
            <a:avLst/>
          </a:prstGeom>
        </p:spPr>
        <p:txBody>
          <a:bodyPr>
            <a:normAutofit/>
          </a:bodyPr>
          <a:lstStyle>
            <a:lvl1pPr marL="0" indent="0" algn="l" defTabSz="457200" rtl="0" eaLnBrk="1" latinLnBrk="0" hangingPunct="1">
              <a:spcBef>
                <a:spcPct val="20000"/>
              </a:spcBef>
              <a:buFont typeface="Arial"/>
              <a:buNone/>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2800" b="1"/>
              <a:t>HARMONY</a:t>
            </a:r>
            <a:r>
              <a:rPr lang="en-GB" sz="2800"/>
              <a:t>  ...</a:t>
            </a:r>
          </a:p>
          <a:p>
            <a:r>
              <a:rPr lang="en-GB" sz="2800"/>
              <a:t>What best suits your piece?</a:t>
            </a:r>
          </a:p>
          <a:p>
            <a:r>
              <a:rPr lang="en-GB" sz="2800"/>
              <a:t>How can you develop the harmony?</a:t>
            </a:r>
          </a:p>
          <a:p>
            <a:endParaRPr lang="en-GB" sz="2800"/>
          </a:p>
          <a:p>
            <a:pPr>
              <a:buFont typeface="Arial" pitchFamily="34" charset="0"/>
              <a:buChar char="•"/>
            </a:pPr>
            <a:r>
              <a:rPr lang="en-GB" sz="3200"/>
              <a:t> Simple chords and triads</a:t>
            </a:r>
          </a:p>
          <a:p>
            <a:pPr>
              <a:buFont typeface="Arial" pitchFamily="34" charset="0"/>
              <a:buChar char="•"/>
            </a:pPr>
            <a:r>
              <a:rPr lang="en-GB" sz="3200"/>
              <a:t> Seventh chords</a:t>
            </a:r>
          </a:p>
          <a:p>
            <a:pPr>
              <a:buFont typeface="Arial" pitchFamily="34" charset="0"/>
              <a:buChar char="•"/>
            </a:pPr>
            <a:r>
              <a:rPr lang="en-GB" sz="3200"/>
              <a:t> Chromatic chords</a:t>
            </a:r>
          </a:p>
          <a:p>
            <a:pPr>
              <a:buFont typeface="Arial" pitchFamily="34" charset="0"/>
              <a:buChar char="•"/>
            </a:pPr>
            <a:r>
              <a:rPr lang="en-GB" sz="3200"/>
              <a:t> Dissonant chords</a:t>
            </a:r>
          </a:p>
          <a:p>
            <a:pPr>
              <a:buFont typeface="Arial" pitchFamily="34" charset="0"/>
              <a:buChar char="•"/>
            </a:pPr>
            <a:r>
              <a:rPr lang="en-GB" sz="3200"/>
              <a:t> Modulation (changing key)</a:t>
            </a:r>
          </a:p>
          <a:p>
            <a:endParaRPr lang="en-GB" b="1" dirty="0"/>
          </a:p>
        </p:txBody>
      </p:sp>
      <p:pic>
        <p:nvPicPr>
          <p:cNvPr id="2" name="slide 15">
            <a:hlinkClick r:id="" action="ppaction://media"/>
            <a:extLst>
              <a:ext uri="{FF2B5EF4-FFF2-40B4-BE49-F238E27FC236}">
                <a16:creationId xmlns:a16="http://schemas.microsoft.com/office/drawing/2014/main" id="{E29BD955-7B04-4C7A-8C49-462DE8F1C9E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72248" y="5862145"/>
            <a:ext cx="304800" cy="304800"/>
          </a:xfrm>
          <a:prstGeom prst="rect">
            <a:avLst/>
          </a:prstGeom>
        </p:spPr>
      </p:pic>
    </p:spTree>
    <p:extLst>
      <p:ext uri="{BB962C8B-B14F-4D97-AF65-F5344CB8AC3E}">
        <p14:creationId xmlns:p14="http://schemas.microsoft.com/office/powerpoint/2010/main" val="1880583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3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C39B853-A74C-4A2D-8564-D46A301E5B56}"/>
              </a:ext>
            </a:extLst>
          </p:cNvPr>
          <p:cNvSpPr txBox="1"/>
          <p:nvPr/>
        </p:nvSpPr>
        <p:spPr>
          <a:xfrm>
            <a:off x="2283178" y="161628"/>
            <a:ext cx="4577644" cy="584775"/>
          </a:xfrm>
          <a:prstGeom prst="rect">
            <a:avLst/>
          </a:prstGeom>
          <a:noFill/>
        </p:spPr>
        <p:txBody>
          <a:bodyPr wrap="square">
            <a:spAutoFit/>
          </a:bodyPr>
          <a:lstStyle/>
          <a:p>
            <a:pPr algn="ctr"/>
            <a:r>
              <a:rPr lang="en-GB" sz="3200" dirty="0">
                <a:solidFill>
                  <a:schemeClr val="bg1"/>
                </a:solidFill>
                <a:latin typeface="+mj-lt"/>
              </a:rPr>
              <a:t>Creating your work</a:t>
            </a:r>
            <a:endParaRPr lang="en-GB" sz="3200" dirty="0">
              <a:solidFill>
                <a:srgbClr val="FF0000"/>
              </a:solidFill>
              <a:latin typeface="+mj-lt"/>
            </a:endParaRPr>
          </a:p>
        </p:txBody>
      </p:sp>
      <p:sp>
        <p:nvSpPr>
          <p:cNvPr id="4" name="Content Placeholder 2">
            <a:extLst>
              <a:ext uri="{FF2B5EF4-FFF2-40B4-BE49-F238E27FC236}">
                <a16:creationId xmlns:a16="http://schemas.microsoft.com/office/drawing/2014/main" id="{29FEA5DD-BE15-4CA2-9997-B6424946B094}"/>
              </a:ext>
            </a:extLst>
          </p:cNvPr>
          <p:cNvSpPr txBox="1">
            <a:spLocks/>
          </p:cNvSpPr>
          <p:nvPr/>
        </p:nvSpPr>
        <p:spPr>
          <a:xfrm>
            <a:off x="252248" y="1239084"/>
            <a:ext cx="8639504" cy="4959459"/>
          </a:xfrm>
          <a:prstGeom prst="rect">
            <a:avLst/>
          </a:prstGeom>
        </p:spPr>
        <p:txBody>
          <a:bodyPr>
            <a:normAutofit/>
          </a:bodyPr>
          <a:lstStyle>
            <a:lvl1pPr marL="0" indent="0" algn="l" defTabSz="457200" rtl="0" eaLnBrk="1" latinLnBrk="0" hangingPunct="1">
              <a:spcBef>
                <a:spcPct val="20000"/>
              </a:spcBef>
              <a:buFont typeface="Arial"/>
              <a:buNone/>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2800" b="1"/>
              <a:t>INSTRUMENTATION</a:t>
            </a:r>
            <a:r>
              <a:rPr lang="en-GB" sz="2800"/>
              <a:t> –</a:t>
            </a:r>
          </a:p>
          <a:p>
            <a:r>
              <a:rPr lang="en-GB"/>
              <a:t> </a:t>
            </a:r>
            <a:r>
              <a:rPr lang="en-GB" sz="2800"/>
              <a:t>Will you write for instruments, voices, or perhaps both? </a:t>
            </a:r>
          </a:p>
          <a:p>
            <a:r>
              <a:rPr lang="en-GB" sz="2800"/>
              <a:t>(</a:t>
            </a:r>
            <a:r>
              <a:rPr lang="en-GB"/>
              <a:t>There is no extra credit for a more complex grouping!)</a:t>
            </a:r>
          </a:p>
          <a:p>
            <a:endParaRPr lang="en-GB"/>
          </a:p>
          <a:p>
            <a:r>
              <a:rPr lang="en-GB"/>
              <a:t> It is best to start your ideas with what you are familiar with (e.g. sing your ideas, play on the keyboard / piano, or guitar). You can add to this using ICT at a later stage if you wish.</a:t>
            </a:r>
          </a:p>
          <a:p>
            <a:endParaRPr lang="en-GB"/>
          </a:p>
          <a:p>
            <a:r>
              <a:rPr lang="en-GB" b="1"/>
              <a:t>N.B. </a:t>
            </a:r>
            <a:r>
              <a:rPr lang="en-GB"/>
              <a:t>If other people are involved in recording your piece, you must write parts for them, or explain how they knew what to play.</a:t>
            </a:r>
            <a:endParaRPr lang="en-GB" b="1" dirty="0"/>
          </a:p>
        </p:txBody>
      </p:sp>
      <p:pic>
        <p:nvPicPr>
          <p:cNvPr id="2" name="slide 16">
            <a:hlinkClick r:id="" action="ppaction://media"/>
            <a:extLst>
              <a:ext uri="{FF2B5EF4-FFF2-40B4-BE49-F238E27FC236}">
                <a16:creationId xmlns:a16="http://schemas.microsoft.com/office/drawing/2014/main" id="{17261A8E-F826-4F3A-B393-86D0702D0D0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57048" y="6046143"/>
            <a:ext cx="304800" cy="304800"/>
          </a:xfrm>
          <a:prstGeom prst="rect">
            <a:avLst/>
          </a:prstGeom>
        </p:spPr>
      </p:pic>
    </p:spTree>
    <p:extLst>
      <p:ext uri="{BB962C8B-B14F-4D97-AF65-F5344CB8AC3E}">
        <p14:creationId xmlns:p14="http://schemas.microsoft.com/office/powerpoint/2010/main" val="1872024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0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4194F81-5B8B-4E07-A4CD-39383FE1759C}"/>
              </a:ext>
            </a:extLst>
          </p:cNvPr>
          <p:cNvSpPr txBox="1"/>
          <p:nvPr/>
        </p:nvSpPr>
        <p:spPr>
          <a:xfrm>
            <a:off x="2283178" y="166413"/>
            <a:ext cx="4577644" cy="584775"/>
          </a:xfrm>
          <a:prstGeom prst="rect">
            <a:avLst/>
          </a:prstGeom>
          <a:noFill/>
        </p:spPr>
        <p:txBody>
          <a:bodyPr wrap="square">
            <a:spAutoFit/>
          </a:bodyPr>
          <a:lstStyle/>
          <a:p>
            <a:pPr algn="ctr"/>
            <a:r>
              <a:rPr lang="en-GB" sz="3200" dirty="0">
                <a:solidFill>
                  <a:schemeClr val="bg1"/>
                </a:solidFill>
                <a:latin typeface="+mj-lt"/>
              </a:rPr>
              <a:t>Creating your work</a:t>
            </a:r>
            <a:endParaRPr lang="en-GB" sz="3200" dirty="0">
              <a:solidFill>
                <a:srgbClr val="FF0000"/>
              </a:solidFill>
              <a:latin typeface="+mj-lt"/>
            </a:endParaRPr>
          </a:p>
        </p:txBody>
      </p:sp>
      <p:sp>
        <p:nvSpPr>
          <p:cNvPr id="4" name="Content Placeholder 2">
            <a:extLst>
              <a:ext uri="{FF2B5EF4-FFF2-40B4-BE49-F238E27FC236}">
                <a16:creationId xmlns:a16="http://schemas.microsoft.com/office/drawing/2014/main" id="{2592450E-B95A-4150-9155-F57E508AAA03}"/>
              </a:ext>
            </a:extLst>
          </p:cNvPr>
          <p:cNvSpPr txBox="1">
            <a:spLocks/>
          </p:cNvSpPr>
          <p:nvPr/>
        </p:nvSpPr>
        <p:spPr>
          <a:xfrm>
            <a:off x="457200" y="1450428"/>
            <a:ext cx="8229600" cy="4315373"/>
          </a:xfrm>
          <a:prstGeom prst="rect">
            <a:avLst/>
          </a:prstGeom>
        </p:spPr>
        <p:txBody>
          <a:bodyPr>
            <a:normAutofit/>
          </a:bodyPr>
          <a:lstStyle>
            <a:lvl1pPr marL="0" indent="0" algn="l" defTabSz="457200" rtl="0" eaLnBrk="1" latinLnBrk="0" hangingPunct="1">
              <a:spcBef>
                <a:spcPct val="20000"/>
              </a:spcBef>
              <a:buFont typeface="Arial"/>
              <a:buNone/>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2800" b="1"/>
              <a:t>STRUCTURE </a:t>
            </a:r>
            <a:r>
              <a:rPr lang="en-GB"/>
              <a:t> </a:t>
            </a:r>
          </a:p>
          <a:p>
            <a:r>
              <a:rPr lang="en-GB"/>
              <a:t>Plan the overall structure.</a:t>
            </a:r>
          </a:p>
          <a:p>
            <a:endParaRPr lang="en-GB"/>
          </a:p>
          <a:p>
            <a:r>
              <a:rPr lang="en-GB"/>
              <a:t>For example: </a:t>
            </a:r>
          </a:p>
          <a:p>
            <a:pPr>
              <a:buFont typeface="Arial" pitchFamily="34" charset="0"/>
              <a:buChar char="•"/>
            </a:pPr>
            <a:r>
              <a:rPr lang="en-GB"/>
              <a:t> ABA </a:t>
            </a:r>
          </a:p>
          <a:p>
            <a:pPr>
              <a:buFont typeface="Arial" pitchFamily="34" charset="0"/>
              <a:buChar char="•"/>
            </a:pPr>
            <a:r>
              <a:rPr lang="en-GB"/>
              <a:t> Verse-chorus</a:t>
            </a:r>
          </a:p>
          <a:p>
            <a:pPr>
              <a:buFont typeface="Arial" pitchFamily="34" charset="0"/>
              <a:buChar char="•"/>
            </a:pPr>
            <a:r>
              <a:rPr lang="en-GB"/>
              <a:t> Rondo</a:t>
            </a:r>
          </a:p>
          <a:p>
            <a:pPr>
              <a:buFont typeface="Arial" pitchFamily="34" charset="0"/>
              <a:buChar char="•"/>
            </a:pPr>
            <a:r>
              <a:rPr lang="en-GB"/>
              <a:t> The story / topic in a film (or scene from a musical) </a:t>
            </a:r>
          </a:p>
          <a:p>
            <a:endParaRPr lang="en-GB"/>
          </a:p>
          <a:p>
            <a:r>
              <a:rPr lang="en-GB"/>
              <a:t>But concentrate on creating one good section first....</a:t>
            </a:r>
            <a:endParaRPr lang="en-GB" b="1"/>
          </a:p>
          <a:p>
            <a:endParaRPr lang="en-GB" dirty="0"/>
          </a:p>
        </p:txBody>
      </p:sp>
      <p:pic>
        <p:nvPicPr>
          <p:cNvPr id="2" name="slide 17">
            <a:hlinkClick r:id="" action="ppaction://media"/>
            <a:extLst>
              <a:ext uri="{FF2B5EF4-FFF2-40B4-BE49-F238E27FC236}">
                <a16:creationId xmlns:a16="http://schemas.microsoft.com/office/drawing/2014/main" id="{6E945178-5053-4CB1-86F6-600FF776523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35876" y="5909442"/>
            <a:ext cx="304800" cy="304800"/>
          </a:xfrm>
          <a:prstGeom prst="rect">
            <a:avLst/>
          </a:prstGeom>
        </p:spPr>
      </p:pic>
    </p:spTree>
    <p:extLst>
      <p:ext uri="{BB962C8B-B14F-4D97-AF65-F5344CB8AC3E}">
        <p14:creationId xmlns:p14="http://schemas.microsoft.com/office/powerpoint/2010/main" val="3599176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3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4C66EB7-298E-4211-A141-771CD60634A1}"/>
              </a:ext>
            </a:extLst>
          </p:cNvPr>
          <p:cNvSpPr txBox="1"/>
          <p:nvPr/>
        </p:nvSpPr>
        <p:spPr>
          <a:xfrm>
            <a:off x="2283178" y="197631"/>
            <a:ext cx="4577644" cy="584775"/>
          </a:xfrm>
          <a:prstGeom prst="rect">
            <a:avLst/>
          </a:prstGeom>
          <a:noFill/>
        </p:spPr>
        <p:txBody>
          <a:bodyPr wrap="square">
            <a:spAutoFit/>
          </a:bodyPr>
          <a:lstStyle/>
          <a:p>
            <a:pPr algn="ctr"/>
            <a:r>
              <a:rPr lang="en-GB" sz="3200" dirty="0">
                <a:solidFill>
                  <a:schemeClr val="bg1"/>
                </a:solidFill>
                <a:latin typeface="+mj-lt"/>
              </a:rPr>
              <a:t>Creating your work</a:t>
            </a:r>
            <a:endParaRPr lang="en-GB" sz="3200" dirty="0">
              <a:solidFill>
                <a:srgbClr val="FF0000"/>
              </a:solidFill>
              <a:latin typeface="+mj-lt"/>
            </a:endParaRPr>
          </a:p>
        </p:txBody>
      </p:sp>
      <p:sp>
        <p:nvSpPr>
          <p:cNvPr id="4" name="Text Placeholder 1">
            <a:extLst>
              <a:ext uri="{FF2B5EF4-FFF2-40B4-BE49-F238E27FC236}">
                <a16:creationId xmlns:a16="http://schemas.microsoft.com/office/drawing/2014/main" id="{FCF175D8-91DC-4734-B590-B686F753C446}"/>
              </a:ext>
            </a:extLst>
          </p:cNvPr>
          <p:cNvSpPr txBox="1">
            <a:spLocks/>
          </p:cNvSpPr>
          <p:nvPr/>
        </p:nvSpPr>
        <p:spPr>
          <a:xfrm>
            <a:off x="573860" y="1216367"/>
            <a:ext cx="8418513" cy="702578"/>
          </a:xfrm>
          <a:prstGeom prst="rect">
            <a:avLst/>
          </a:prstGeom>
        </p:spPr>
        <p:txBody>
          <a:bodyPr/>
          <a:lstStyle>
            <a:lvl1pPr marL="0" indent="0" algn="l" defTabSz="457200" rtl="0" eaLnBrk="1" latinLnBrk="0" hangingPunct="1">
              <a:spcBef>
                <a:spcPct val="20000"/>
              </a:spcBef>
              <a:buFont typeface="Arial"/>
              <a:buNone/>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b="1"/>
              <a:t>Also consider:</a:t>
            </a:r>
          </a:p>
          <a:p>
            <a:endParaRPr lang="en-GB" dirty="0"/>
          </a:p>
        </p:txBody>
      </p:sp>
      <p:sp>
        <p:nvSpPr>
          <p:cNvPr id="5" name="Content Placeholder 2">
            <a:extLst>
              <a:ext uri="{FF2B5EF4-FFF2-40B4-BE49-F238E27FC236}">
                <a16:creationId xmlns:a16="http://schemas.microsoft.com/office/drawing/2014/main" id="{95A4210A-C087-4CD7-9756-007D5561638F}"/>
              </a:ext>
            </a:extLst>
          </p:cNvPr>
          <p:cNvSpPr txBox="1">
            <a:spLocks/>
          </p:cNvSpPr>
          <p:nvPr/>
        </p:nvSpPr>
        <p:spPr>
          <a:xfrm>
            <a:off x="457200" y="2270234"/>
            <a:ext cx="8229600" cy="3495567"/>
          </a:xfrm>
          <a:prstGeom prst="rect">
            <a:avLst/>
          </a:prstGeom>
        </p:spPr>
        <p:txBody>
          <a:bodyPr/>
          <a:lstStyle>
            <a:lvl1pPr marL="0" indent="0" algn="l" defTabSz="457200" rtl="0" eaLnBrk="1" latinLnBrk="0" hangingPunct="1">
              <a:spcBef>
                <a:spcPct val="20000"/>
              </a:spcBef>
              <a:buFont typeface="Arial"/>
              <a:buNone/>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pitchFamily="34" charset="0"/>
              <a:buChar char="•"/>
            </a:pPr>
            <a:r>
              <a:rPr lang="en-GB" sz="3200"/>
              <a:t>Tempo</a:t>
            </a:r>
          </a:p>
          <a:p>
            <a:pPr>
              <a:buFont typeface="Arial" pitchFamily="34" charset="0"/>
              <a:buChar char="•"/>
            </a:pPr>
            <a:r>
              <a:rPr lang="en-GB" sz="3200"/>
              <a:t>Time-signature</a:t>
            </a:r>
          </a:p>
          <a:p>
            <a:pPr>
              <a:buFont typeface="Arial" pitchFamily="34" charset="0"/>
              <a:buChar char="•"/>
            </a:pPr>
            <a:r>
              <a:rPr lang="en-GB" sz="3200"/>
              <a:t> Rhythmic patterns</a:t>
            </a:r>
          </a:p>
          <a:p>
            <a:pPr>
              <a:buFont typeface="Arial" pitchFamily="34" charset="0"/>
              <a:buChar char="•"/>
            </a:pPr>
            <a:r>
              <a:rPr lang="en-GB" sz="3200"/>
              <a:t>Texture (maybe a variety of textures)</a:t>
            </a:r>
          </a:p>
          <a:p>
            <a:pPr>
              <a:buFont typeface="Arial" pitchFamily="34" charset="0"/>
              <a:buChar char="•"/>
            </a:pPr>
            <a:r>
              <a:rPr lang="en-GB" sz="3200"/>
              <a:t> Dynamics.</a:t>
            </a:r>
          </a:p>
          <a:p>
            <a:endParaRPr lang="en-GB" dirty="0"/>
          </a:p>
        </p:txBody>
      </p:sp>
      <p:pic>
        <p:nvPicPr>
          <p:cNvPr id="2" name="slide 18">
            <a:hlinkClick r:id="" action="ppaction://media"/>
            <a:extLst>
              <a:ext uri="{FF2B5EF4-FFF2-40B4-BE49-F238E27FC236}">
                <a16:creationId xmlns:a16="http://schemas.microsoft.com/office/drawing/2014/main" id="{7FDF1C5C-882B-422B-BB1C-F503A3179DB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626" y="5835938"/>
            <a:ext cx="304800" cy="304800"/>
          </a:xfrm>
          <a:prstGeom prst="rect">
            <a:avLst/>
          </a:prstGeom>
        </p:spPr>
      </p:pic>
    </p:spTree>
    <p:extLst>
      <p:ext uri="{BB962C8B-B14F-4D97-AF65-F5344CB8AC3E}">
        <p14:creationId xmlns:p14="http://schemas.microsoft.com/office/powerpoint/2010/main" val="2736268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1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84F05B6B-A7D0-4761-AC9B-36158A7A2E27}"/>
              </a:ext>
            </a:extLst>
          </p:cNvPr>
          <p:cNvSpPr txBox="1">
            <a:spLocks/>
          </p:cNvSpPr>
          <p:nvPr/>
        </p:nvSpPr>
        <p:spPr>
          <a:xfrm>
            <a:off x="2968088" y="257339"/>
            <a:ext cx="6890900" cy="787236"/>
          </a:xfrm>
          <a:prstGeom prst="rect">
            <a:avLst/>
          </a:prstGeom>
        </p:spPr>
        <p:txBody>
          <a:bodyPr/>
          <a:lstStyle>
            <a:lvl1pPr marL="0" indent="0" algn="l" defTabSz="457200" rtl="0" eaLnBrk="1" latinLnBrk="0" hangingPunct="1">
              <a:spcBef>
                <a:spcPct val="20000"/>
              </a:spcBef>
              <a:buFont typeface="Arial"/>
              <a:buNone/>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b="1">
                <a:solidFill>
                  <a:schemeClr val="bg1"/>
                </a:solidFill>
              </a:rPr>
              <a:t>DEVICES and DEVELOPMENT</a:t>
            </a:r>
            <a:r>
              <a:rPr lang="en-GB">
                <a:solidFill>
                  <a:schemeClr val="bg1"/>
                </a:solidFill>
              </a:rPr>
              <a:t> </a:t>
            </a:r>
            <a:endParaRPr lang="en-GB" dirty="0">
              <a:solidFill>
                <a:schemeClr val="bg1"/>
              </a:solidFill>
            </a:endParaRPr>
          </a:p>
        </p:txBody>
      </p:sp>
      <p:sp>
        <p:nvSpPr>
          <p:cNvPr id="4" name="Content Placeholder 2">
            <a:extLst>
              <a:ext uri="{FF2B5EF4-FFF2-40B4-BE49-F238E27FC236}">
                <a16:creationId xmlns:a16="http://schemas.microsoft.com/office/drawing/2014/main" id="{70F15CE4-51E1-49C3-A8DF-362981EE1D3E}"/>
              </a:ext>
            </a:extLst>
          </p:cNvPr>
          <p:cNvSpPr txBox="1">
            <a:spLocks/>
          </p:cNvSpPr>
          <p:nvPr/>
        </p:nvSpPr>
        <p:spPr>
          <a:xfrm>
            <a:off x="457200" y="1403131"/>
            <a:ext cx="8229600" cy="4950371"/>
          </a:xfrm>
          <a:prstGeom prst="rect">
            <a:avLst/>
          </a:prstGeom>
        </p:spPr>
        <p:txBody>
          <a:bodyPr>
            <a:normAutofit/>
          </a:bodyPr>
          <a:lstStyle>
            <a:lvl1pPr marL="0" indent="0" algn="l" defTabSz="457200" rtl="0" eaLnBrk="1" latinLnBrk="0" hangingPunct="1">
              <a:spcBef>
                <a:spcPct val="20000"/>
              </a:spcBef>
              <a:buFont typeface="Arial"/>
              <a:buNone/>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GB" sz="2800"/>
          </a:p>
          <a:p>
            <a:r>
              <a:rPr lang="en-GB" sz="2800"/>
              <a:t>The pieces which score the best always show development of ideas.</a:t>
            </a:r>
          </a:p>
          <a:p>
            <a:pPr>
              <a:buFont typeface="Arial" pitchFamily="34" charset="0"/>
              <a:buChar char="•"/>
            </a:pPr>
            <a:endParaRPr lang="en-GB" sz="2800"/>
          </a:p>
          <a:p>
            <a:pPr>
              <a:buFont typeface="Arial" pitchFamily="34" charset="0"/>
              <a:buChar char="•"/>
            </a:pPr>
            <a:r>
              <a:rPr lang="en-GB" sz="2800"/>
              <a:t> Collect, present and refine your initial ideas.</a:t>
            </a:r>
          </a:p>
          <a:p>
            <a:pPr>
              <a:buFont typeface="Arial" pitchFamily="34" charset="0"/>
              <a:buChar char="•"/>
            </a:pPr>
            <a:r>
              <a:rPr lang="en-GB" sz="2800"/>
              <a:t> Add interest and substance to your work by developing these ideas.</a:t>
            </a:r>
          </a:p>
          <a:p>
            <a:pPr>
              <a:buFont typeface="Arial" pitchFamily="34" charset="0"/>
              <a:buChar char="•"/>
            </a:pPr>
            <a:r>
              <a:rPr lang="en-GB" sz="2800"/>
              <a:t> Plan what devices can be used, and where </a:t>
            </a:r>
            <a:r>
              <a:rPr lang="en-GB" i="1"/>
              <a:t>etc.</a:t>
            </a:r>
            <a:endParaRPr lang="en-GB" b="1"/>
          </a:p>
          <a:p>
            <a:endParaRPr lang="en-GB" dirty="0"/>
          </a:p>
        </p:txBody>
      </p:sp>
      <p:pic>
        <p:nvPicPr>
          <p:cNvPr id="2" name="slide 19">
            <a:hlinkClick r:id="" action="ppaction://media"/>
            <a:extLst>
              <a:ext uri="{FF2B5EF4-FFF2-40B4-BE49-F238E27FC236}">
                <a16:creationId xmlns:a16="http://schemas.microsoft.com/office/drawing/2014/main" id="{6EE5162D-E287-4BC7-9023-85575803223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98938" y="5641428"/>
            <a:ext cx="304800" cy="304800"/>
          </a:xfrm>
          <a:prstGeom prst="rect">
            <a:avLst/>
          </a:prstGeom>
        </p:spPr>
      </p:pic>
    </p:spTree>
    <p:extLst>
      <p:ext uri="{BB962C8B-B14F-4D97-AF65-F5344CB8AC3E}">
        <p14:creationId xmlns:p14="http://schemas.microsoft.com/office/powerpoint/2010/main" val="224354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4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347A7A03-B2D5-4F5E-9AAC-7066D2B8501C}"/>
              </a:ext>
            </a:extLst>
          </p:cNvPr>
          <p:cNvSpPr txBox="1">
            <a:spLocks/>
          </p:cNvSpPr>
          <p:nvPr/>
        </p:nvSpPr>
        <p:spPr>
          <a:xfrm>
            <a:off x="1505574" y="0"/>
            <a:ext cx="6946447" cy="1188244"/>
          </a:xfrm>
          <a:prstGeom prst="rect">
            <a:avLst/>
          </a:prstGeom>
        </p:spPr>
        <p:txBody>
          <a:bodyPr>
            <a:normAutofit/>
          </a:bodyPr>
          <a:lstStyle>
            <a:lvl1pPr marL="0" indent="0" algn="l" defTabSz="457200" rtl="0" eaLnBrk="1" latinLnBrk="0" hangingPunct="1">
              <a:spcBef>
                <a:spcPct val="20000"/>
              </a:spcBef>
              <a:buFont typeface="Arial"/>
              <a:buNone/>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GB" sz="4400" b="1" dirty="0">
                <a:solidFill>
                  <a:schemeClr val="bg1"/>
                </a:solidFill>
                <a:latin typeface="+mn-lt"/>
              </a:rPr>
              <a:t>Accessing this guidance</a:t>
            </a:r>
          </a:p>
        </p:txBody>
      </p:sp>
      <p:sp>
        <p:nvSpPr>
          <p:cNvPr id="7" name="Content Placeholder 2">
            <a:extLst>
              <a:ext uri="{FF2B5EF4-FFF2-40B4-BE49-F238E27FC236}">
                <a16:creationId xmlns:a16="http://schemas.microsoft.com/office/drawing/2014/main" id="{7C962D7E-2F1A-4966-BE32-4063E6DA6F3D}"/>
              </a:ext>
            </a:extLst>
          </p:cNvPr>
          <p:cNvSpPr txBox="1">
            <a:spLocks/>
          </p:cNvSpPr>
          <p:nvPr/>
        </p:nvSpPr>
        <p:spPr>
          <a:xfrm>
            <a:off x="457200" y="1604865"/>
            <a:ext cx="8229600" cy="4160936"/>
          </a:xfrm>
          <a:prstGeom prst="rect">
            <a:avLst/>
          </a:prstGeom>
        </p:spPr>
        <p:txBody>
          <a:bodyPr>
            <a:normAutofit/>
          </a:bodyPr>
          <a:lstStyle>
            <a:lvl1pPr marL="0" indent="0" algn="l" defTabSz="457200" rtl="0" eaLnBrk="1" latinLnBrk="0" hangingPunct="1">
              <a:spcBef>
                <a:spcPct val="20000"/>
              </a:spcBef>
              <a:buFont typeface="Arial"/>
              <a:buNone/>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4400">
                <a:latin typeface="+mn-lt"/>
              </a:rPr>
              <a:t>This training has accompanying audio. If you cannot hear anything, please check your speakers or headphones are connected and working properly.</a:t>
            </a:r>
            <a:endParaRPr lang="en-GB" sz="4400" dirty="0">
              <a:latin typeface="+mn-lt"/>
            </a:endParaRPr>
          </a:p>
        </p:txBody>
      </p:sp>
      <p:pic>
        <p:nvPicPr>
          <p:cNvPr id="2" name="slide 2">
            <a:hlinkClick r:id="" action="ppaction://media"/>
            <a:extLst>
              <a:ext uri="{FF2B5EF4-FFF2-40B4-BE49-F238E27FC236}">
                <a16:creationId xmlns:a16="http://schemas.microsoft.com/office/drawing/2014/main" id="{A311B7A9-A7F7-498A-9429-E9078C986D9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04800" y="6030022"/>
            <a:ext cx="304800" cy="304800"/>
          </a:xfrm>
          <a:prstGeom prst="rect">
            <a:avLst/>
          </a:prstGeom>
        </p:spPr>
      </p:pic>
    </p:spTree>
    <p:extLst>
      <p:ext uri="{BB962C8B-B14F-4D97-AF65-F5344CB8AC3E}">
        <p14:creationId xmlns:p14="http://schemas.microsoft.com/office/powerpoint/2010/main" val="2236556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337ADC26-F931-412B-8F38-123565C2CEDE}"/>
              </a:ext>
            </a:extLst>
          </p:cNvPr>
          <p:cNvSpPr txBox="1">
            <a:spLocks/>
          </p:cNvSpPr>
          <p:nvPr/>
        </p:nvSpPr>
        <p:spPr>
          <a:xfrm>
            <a:off x="2819807" y="194061"/>
            <a:ext cx="6890900" cy="787236"/>
          </a:xfrm>
          <a:prstGeom prst="rect">
            <a:avLst/>
          </a:prstGeom>
        </p:spPr>
        <p:txBody>
          <a:bodyPr/>
          <a:lstStyle>
            <a:lvl1pPr marL="0" indent="0" algn="l" defTabSz="457200" rtl="0" eaLnBrk="1" latinLnBrk="0" hangingPunct="1">
              <a:spcBef>
                <a:spcPct val="20000"/>
              </a:spcBef>
              <a:buFont typeface="Arial"/>
              <a:buNone/>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b="1">
                <a:solidFill>
                  <a:schemeClr val="bg1"/>
                </a:solidFill>
              </a:rPr>
              <a:t>DEVICES and DEVELOPMENT</a:t>
            </a:r>
            <a:r>
              <a:rPr lang="en-GB">
                <a:solidFill>
                  <a:schemeClr val="bg1"/>
                </a:solidFill>
              </a:rPr>
              <a:t> </a:t>
            </a:r>
            <a:endParaRPr lang="en-GB" dirty="0">
              <a:solidFill>
                <a:schemeClr val="bg1"/>
              </a:solidFill>
            </a:endParaRPr>
          </a:p>
        </p:txBody>
      </p:sp>
      <p:sp>
        <p:nvSpPr>
          <p:cNvPr id="4" name="Content Placeholder 2">
            <a:extLst>
              <a:ext uri="{FF2B5EF4-FFF2-40B4-BE49-F238E27FC236}">
                <a16:creationId xmlns:a16="http://schemas.microsoft.com/office/drawing/2014/main" id="{7DD4D085-A27D-45A0-9918-BC9B63E43FDB}"/>
              </a:ext>
            </a:extLst>
          </p:cNvPr>
          <p:cNvSpPr txBox="1">
            <a:spLocks/>
          </p:cNvSpPr>
          <p:nvPr/>
        </p:nvSpPr>
        <p:spPr>
          <a:xfrm>
            <a:off x="457200" y="1403131"/>
            <a:ext cx="8229600" cy="4950371"/>
          </a:xfrm>
          <a:prstGeom prst="rect">
            <a:avLst/>
          </a:prstGeom>
        </p:spPr>
        <p:txBody>
          <a:bodyPr>
            <a:normAutofit fontScale="92500" lnSpcReduction="20000"/>
          </a:bodyPr>
          <a:lstStyle>
            <a:lvl1pPr marL="0" indent="0" algn="l" defTabSz="457200" rtl="0" eaLnBrk="1" latinLnBrk="0" hangingPunct="1">
              <a:spcBef>
                <a:spcPct val="20000"/>
              </a:spcBef>
              <a:buFont typeface="Arial"/>
              <a:buNone/>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GB" dirty="0"/>
          </a:p>
          <a:p>
            <a:r>
              <a:rPr lang="en-GB" sz="3100" dirty="0"/>
              <a:t>Some useful devices:</a:t>
            </a:r>
          </a:p>
          <a:p>
            <a:endParaRPr lang="en-GB" sz="3100" dirty="0"/>
          </a:p>
          <a:p>
            <a:pPr marL="571500" indent="-571500">
              <a:buFont typeface="Arial" panose="020B0604020202020204" pitchFamily="34" charset="0"/>
              <a:buChar char="•"/>
            </a:pPr>
            <a:r>
              <a:rPr lang="en-GB" sz="3800" dirty="0"/>
              <a:t>Imitation</a:t>
            </a:r>
          </a:p>
          <a:p>
            <a:pPr marL="571500" indent="-571500">
              <a:buFont typeface="Arial" panose="020B0604020202020204" pitchFamily="34" charset="0"/>
              <a:buChar char="•"/>
            </a:pPr>
            <a:r>
              <a:rPr lang="en-GB" sz="3800" dirty="0"/>
              <a:t>Sequence</a:t>
            </a:r>
          </a:p>
          <a:p>
            <a:pPr marL="571500" indent="-571500">
              <a:buFont typeface="Arial" panose="020B0604020202020204" pitchFamily="34" charset="0"/>
              <a:buChar char="•"/>
            </a:pPr>
            <a:r>
              <a:rPr lang="en-GB" sz="3800" dirty="0"/>
              <a:t>Modulation</a:t>
            </a:r>
          </a:p>
          <a:p>
            <a:pPr marL="571500" indent="-571500">
              <a:buFont typeface="Arial" panose="020B0604020202020204" pitchFamily="34" charset="0"/>
              <a:buChar char="•"/>
            </a:pPr>
            <a:r>
              <a:rPr lang="en-GB" sz="3800" dirty="0"/>
              <a:t>Countermelodies</a:t>
            </a:r>
          </a:p>
          <a:p>
            <a:pPr marL="571500" indent="-571500">
              <a:buFont typeface="Arial" panose="020B0604020202020204" pitchFamily="34" charset="0"/>
              <a:buChar char="•"/>
            </a:pPr>
            <a:r>
              <a:rPr lang="en-GB" sz="3800" dirty="0"/>
              <a:t>Layering</a:t>
            </a:r>
          </a:p>
          <a:p>
            <a:pPr marL="571500" indent="-571500">
              <a:buFont typeface="Arial" panose="020B0604020202020204" pitchFamily="34" charset="0"/>
              <a:buChar char="•"/>
            </a:pPr>
            <a:r>
              <a:rPr lang="en-GB" sz="3800" dirty="0"/>
              <a:t>Varying the texture</a:t>
            </a:r>
          </a:p>
          <a:p>
            <a:pPr algn="r"/>
            <a:r>
              <a:rPr lang="en-GB" dirty="0"/>
              <a:t> </a:t>
            </a:r>
            <a:endParaRPr lang="en-GB" b="1" dirty="0"/>
          </a:p>
          <a:p>
            <a:endParaRPr lang="en-GB" dirty="0"/>
          </a:p>
        </p:txBody>
      </p:sp>
      <p:pic>
        <p:nvPicPr>
          <p:cNvPr id="5" name="slide 20">
            <a:hlinkClick r:id="" action="ppaction://media"/>
            <a:extLst>
              <a:ext uri="{FF2B5EF4-FFF2-40B4-BE49-F238E27FC236}">
                <a16:creationId xmlns:a16="http://schemas.microsoft.com/office/drawing/2014/main" id="{6443D66A-6936-4C4E-9579-96B99C93543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9297" y="6201102"/>
            <a:ext cx="304800" cy="304800"/>
          </a:xfrm>
          <a:prstGeom prst="rect">
            <a:avLst/>
          </a:prstGeom>
        </p:spPr>
      </p:pic>
    </p:spTree>
    <p:extLst>
      <p:ext uri="{BB962C8B-B14F-4D97-AF65-F5344CB8AC3E}">
        <p14:creationId xmlns:p14="http://schemas.microsoft.com/office/powerpoint/2010/main" val="1542958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83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7D588F2D-6946-40E6-9139-DC6B1F0B456C}"/>
              </a:ext>
            </a:extLst>
          </p:cNvPr>
          <p:cNvSpPr txBox="1">
            <a:spLocks/>
          </p:cNvSpPr>
          <p:nvPr/>
        </p:nvSpPr>
        <p:spPr>
          <a:xfrm>
            <a:off x="1544277" y="148281"/>
            <a:ext cx="6891631" cy="1188244"/>
          </a:xfrm>
          <a:prstGeom prst="rect">
            <a:avLst/>
          </a:prstGeom>
        </p:spPr>
        <p:txBody>
          <a:bodyPr>
            <a:noAutofit/>
          </a:bodyPr>
          <a:lstStyle>
            <a:lvl1pPr marL="0" indent="0" algn="l" defTabSz="457200" rtl="0" eaLnBrk="1" latinLnBrk="0" hangingPunct="1">
              <a:spcBef>
                <a:spcPct val="20000"/>
              </a:spcBef>
              <a:buFont typeface="Arial"/>
              <a:buNone/>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GB" sz="2800">
                <a:solidFill>
                  <a:schemeClr val="bg1"/>
                </a:solidFill>
                <a:latin typeface="+mj-lt"/>
              </a:rPr>
              <a:t>How will your work be assessed / marked?</a:t>
            </a:r>
            <a:endParaRPr lang="en-GB" sz="2800" dirty="0">
              <a:solidFill>
                <a:schemeClr val="bg1"/>
              </a:solidFill>
              <a:latin typeface="+mj-lt"/>
            </a:endParaRPr>
          </a:p>
        </p:txBody>
      </p:sp>
      <p:sp>
        <p:nvSpPr>
          <p:cNvPr id="4" name="Rectangle 3">
            <a:extLst>
              <a:ext uri="{FF2B5EF4-FFF2-40B4-BE49-F238E27FC236}">
                <a16:creationId xmlns:a16="http://schemas.microsoft.com/office/drawing/2014/main" id="{5F9FF411-E2CA-4522-A541-A40828879345}"/>
              </a:ext>
            </a:extLst>
          </p:cNvPr>
          <p:cNvSpPr/>
          <p:nvPr/>
        </p:nvSpPr>
        <p:spPr>
          <a:xfrm>
            <a:off x="312633" y="1540042"/>
            <a:ext cx="8654903" cy="4401205"/>
          </a:xfrm>
          <a:prstGeom prst="rect">
            <a:avLst/>
          </a:prstGeom>
        </p:spPr>
        <p:txBody>
          <a:bodyPr wrap="square">
            <a:spAutoFit/>
          </a:bodyPr>
          <a:lstStyle/>
          <a:p>
            <a:pPr marL="571500" indent="-571500">
              <a:buFont typeface="Arial" panose="020B0604020202020204" pitchFamily="34" charset="0"/>
              <a:buChar char="•"/>
            </a:pPr>
            <a:r>
              <a:rPr lang="en-GB" sz="2800" dirty="0">
                <a:ea typeface="Cambria" panose="02040503050406030204" pitchFamily="18" charset="0"/>
                <a:cs typeface="Cambria" panose="02040503050406030204" pitchFamily="18" charset="0"/>
              </a:rPr>
              <a:t>Your work will be marked by your teacher who will follow set marking criteria. </a:t>
            </a:r>
          </a:p>
          <a:p>
            <a:pPr marL="571500" indent="-571500"/>
            <a:endParaRPr lang="en-GB" sz="2800" dirty="0">
              <a:ea typeface="Cambria" panose="02040503050406030204" pitchFamily="18" charset="0"/>
              <a:cs typeface="Cambria" panose="02040503050406030204" pitchFamily="18" charset="0"/>
            </a:endParaRPr>
          </a:p>
          <a:p>
            <a:pPr marL="571500" indent="-571500">
              <a:buFont typeface="Arial" panose="020B0604020202020204" pitchFamily="34" charset="0"/>
              <a:buChar char="•"/>
            </a:pPr>
            <a:r>
              <a:rPr lang="en-GB" sz="2800" dirty="0">
                <a:ea typeface="Cambria" panose="02040503050406030204" pitchFamily="18" charset="0"/>
                <a:cs typeface="Cambria" panose="02040503050406030204" pitchFamily="18" charset="0"/>
              </a:rPr>
              <a:t>To find out what you will be given credit for, make sure you know the marking criteria – in other words, what Eduqas gives  credit for.</a:t>
            </a:r>
          </a:p>
          <a:p>
            <a:pPr marL="571500" indent="-571500"/>
            <a:endParaRPr lang="en-GB" sz="2800" dirty="0">
              <a:ea typeface="Cambria" panose="02040503050406030204" pitchFamily="18" charset="0"/>
              <a:cs typeface="Cambria" panose="02040503050406030204" pitchFamily="18" charset="0"/>
            </a:endParaRPr>
          </a:p>
          <a:p>
            <a:pPr marL="571500" indent="-571500">
              <a:buFont typeface="Arial" panose="020B0604020202020204" pitchFamily="34" charset="0"/>
              <a:buChar char="•"/>
            </a:pPr>
            <a:r>
              <a:rPr lang="en-GB" sz="2800" dirty="0">
                <a:ea typeface="Cambria" panose="02040503050406030204" pitchFamily="18" charset="0"/>
                <a:cs typeface="Cambria" panose="02040503050406030204" pitchFamily="18" charset="0"/>
              </a:rPr>
              <a:t>Your work may be requested by the Awarding Body in a sample for moderation – this is to make sure marking is consistent across all centres.  </a:t>
            </a:r>
          </a:p>
        </p:txBody>
      </p:sp>
      <p:pic>
        <p:nvPicPr>
          <p:cNvPr id="2" name="slide 21">
            <a:hlinkClick r:id="" action="ppaction://media"/>
            <a:extLst>
              <a:ext uri="{FF2B5EF4-FFF2-40B4-BE49-F238E27FC236}">
                <a16:creationId xmlns:a16="http://schemas.microsoft.com/office/drawing/2014/main" id="{95081110-BB13-4DDA-AB2B-38BC7047BB4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59930" y="5992364"/>
            <a:ext cx="304800" cy="304800"/>
          </a:xfrm>
          <a:prstGeom prst="rect">
            <a:avLst/>
          </a:prstGeom>
        </p:spPr>
      </p:pic>
    </p:spTree>
    <p:extLst>
      <p:ext uri="{BB962C8B-B14F-4D97-AF65-F5344CB8AC3E}">
        <p14:creationId xmlns:p14="http://schemas.microsoft.com/office/powerpoint/2010/main" val="4256350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6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68BA02A4-664E-42A3-A984-014DC31C1520}"/>
              </a:ext>
            </a:extLst>
          </p:cNvPr>
          <p:cNvSpPr txBox="1">
            <a:spLocks/>
          </p:cNvSpPr>
          <p:nvPr/>
        </p:nvSpPr>
        <p:spPr>
          <a:xfrm>
            <a:off x="1544277" y="160638"/>
            <a:ext cx="6891631" cy="1188244"/>
          </a:xfrm>
          <a:prstGeom prst="rect">
            <a:avLst/>
          </a:prstGeom>
        </p:spPr>
        <p:txBody>
          <a:bodyPr>
            <a:noAutofit/>
          </a:bodyPr>
          <a:lstStyle>
            <a:lvl1pPr marL="0" indent="0" algn="l" defTabSz="457200" rtl="0" eaLnBrk="1" latinLnBrk="0" hangingPunct="1">
              <a:spcBef>
                <a:spcPct val="20000"/>
              </a:spcBef>
              <a:buFont typeface="Arial"/>
              <a:buNone/>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GB" sz="2800" dirty="0">
                <a:solidFill>
                  <a:schemeClr val="bg1"/>
                </a:solidFill>
                <a:latin typeface="+mj-lt"/>
              </a:rPr>
              <a:t>How will your work be assessed / marked?</a:t>
            </a:r>
          </a:p>
        </p:txBody>
      </p:sp>
      <p:graphicFrame>
        <p:nvGraphicFramePr>
          <p:cNvPr id="4" name="Table 3">
            <a:extLst>
              <a:ext uri="{FF2B5EF4-FFF2-40B4-BE49-F238E27FC236}">
                <a16:creationId xmlns:a16="http://schemas.microsoft.com/office/drawing/2014/main" id="{A75FD4C5-6C77-4107-8C24-623D21243FEB}"/>
              </a:ext>
            </a:extLst>
          </p:cNvPr>
          <p:cNvGraphicFramePr>
            <a:graphicFrameLocks noGrp="1"/>
          </p:cNvGraphicFramePr>
          <p:nvPr>
            <p:extLst>
              <p:ext uri="{D42A27DB-BD31-4B8C-83A1-F6EECF244321}">
                <p14:modId xmlns:p14="http://schemas.microsoft.com/office/powerpoint/2010/main" val="1867688147"/>
              </p:ext>
            </p:extLst>
          </p:nvPr>
        </p:nvGraphicFramePr>
        <p:xfrm>
          <a:off x="312632" y="1953260"/>
          <a:ext cx="8654904" cy="4541520"/>
        </p:xfrm>
        <a:graphic>
          <a:graphicData uri="http://schemas.openxmlformats.org/drawingml/2006/table">
            <a:tbl>
              <a:tblPr firstRow="1" bandRow="1">
                <a:tableStyleId>{5C22544A-7EE6-4342-B048-85BDC9FD1C3A}</a:tableStyleId>
              </a:tblPr>
              <a:tblGrid>
                <a:gridCol w="2884968">
                  <a:extLst>
                    <a:ext uri="{9D8B030D-6E8A-4147-A177-3AD203B41FA5}">
                      <a16:colId xmlns:a16="http://schemas.microsoft.com/office/drawing/2014/main" val="20000"/>
                    </a:ext>
                  </a:extLst>
                </a:gridCol>
                <a:gridCol w="2884968">
                  <a:extLst>
                    <a:ext uri="{9D8B030D-6E8A-4147-A177-3AD203B41FA5}">
                      <a16:colId xmlns:a16="http://schemas.microsoft.com/office/drawing/2014/main" val="20001"/>
                    </a:ext>
                  </a:extLst>
                </a:gridCol>
                <a:gridCol w="2884968">
                  <a:extLst>
                    <a:ext uri="{9D8B030D-6E8A-4147-A177-3AD203B41FA5}">
                      <a16:colId xmlns:a16="http://schemas.microsoft.com/office/drawing/2014/main" val="20002"/>
                    </a:ext>
                  </a:extLst>
                </a:gridCol>
              </a:tblGrid>
              <a:tr h="370840">
                <a:tc>
                  <a:txBody>
                    <a:bodyPr/>
                    <a:lstStyle/>
                    <a:p>
                      <a:r>
                        <a:rPr lang="en-GB" dirty="0"/>
                        <a:t>Creativity and development of musical ideas</a:t>
                      </a:r>
                    </a:p>
                  </a:txBody>
                  <a:tcPr/>
                </a:tc>
                <a:tc>
                  <a:txBody>
                    <a:bodyPr/>
                    <a:lstStyle/>
                    <a:p>
                      <a:r>
                        <a:rPr lang="en-GB" dirty="0"/>
                        <a:t>Technical control of musical elements and resources</a:t>
                      </a:r>
                    </a:p>
                  </a:txBody>
                  <a:tcPr/>
                </a:tc>
                <a:tc>
                  <a:txBody>
                    <a:bodyPr/>
                    <a:lstStyle/>
                    <a:p>
                      <a:r>
                        <a:rPr lang="en-GB" dirty="0"/>
                        <a:t>Structure and stylistic coherence</a:t>
                      </a:r>
                    </a:p>
                  </a:txBody>
                  <a:tcPr/>
                </a:tc>
                <a:extLst>
                  <a:ext uri="{0D108BD9-81ED-4DB2-BD59-A6C34878D82A}">
                    <a16:rowId xmlns:a16="http://schemas.microsoft.com/office/drawing/2014/main" val="10000"/>
                  </a:ext>
                </a:extLst>
              </a:tr>
              <a:tr h="370840">
                <a:tc gridSpan="3">
                  <a:txBody>
                    <a:bodyPr/>
                    <a:lstStyle/>
                    <a:p>
                      <a:pPr algn="ctr"/>
                      <a:r>
                        <a:rPr lang="en-GB" sz="2800" b="1" dirty="0"/>
                        <a:t>To get a top mark in each of these, you will need to:</a:t>
                      </a:r>
                    </a:p>
                  </a:txBody>
                  <a:tcPr/>
                </a:tc>
                <a:tc hMerge="1">
                  <a:txBody>
                    <a:bodyPr/>
                    <a:lstStyle/>
                    <a:p>
                      <a:endParaRPr lang="en-GB" dirty="0"/>
                    </a:p>
                  </a:txBody>
                  <a:tcPr/>
                </a:tc>
                <a:tc hMerge="1">
                  <a:txBody>
                    <a:bodyPr/>
                    <a:lstStyle/>
                    <a:p>
                      <a:endParaRPr lang="en-GB" dirty="0"/>
                    </a:p>
                  </a:txBody>
                  <a:tcPr/>
                </a:tc>
                <a:extLst>
                  <a:ext uri="{0D108BD9-81ED-4DB2-BD59-A6C34878D82A}">
                    <a16:rowId xmlns:a16="http://schemas.microsoft.com/office/drawing/2014/main" val="10001"/>
                  </a:ext>
                </a:extLst>
              </a:tr>
              <a:tr h="370840">
                <a:tc>
                  <a:txBody>
                    <a:bodyPr/>
                    <a:lstStyle/>
                    <a:p>
                      <a:pPr>
                        <a:buFont typeface="Wingdings" pitchFamily="2" charset="2"/>
                        <a:buChar char="ü"/>
                      </a:pPr>
                      <a:r>
                        <a:rPr lang="en-GB" dirty="0"/>
                        <a:t>Present ideas which show potential for creative development</a:t>
                      </a:r>
                    </a:p>
                    <a:p>
                      <a:pPr>
                        <a:buFont typeface="Wingdings" pitchFamily="2" charset="2"/>
                        <a:buChar char="ü"/>
                      </a:pPr>
                      <a:r>
                        <a:rPr lang="en-GB" dirty="0"/>
                        <a:t>Develop the musical content skilfully</a:t>
                      </a:r>
                    </a:p>
                    <a:p>
                      <a:pPr>
                        <a:buFont typeface="Wingdings" pitchFamily="2" charset="2"/>
                        <a:buChar char="ü"/>
                      </a:pPr>
                      <a:r>
                        <a:rPr lang="en-GB" dirty="0"/>
                        <a:t>Include effective contrasts of tone colour and moods</a:t>
                      </a:r>
                    </a:p>
                  </a:txBody>
                  <a:tcPr/>
                </a:tc>
                <a:tc>
                  <a:txBody>
                    <a:bodyPr/>
                    <a:lstStyle/>
                    <a:p>
                      <a:pPr>
                        <a:buFont typeface="Wingdings" pitchFamily="2" charset="2"/>
                        <a:buChar char="ü"/>
                      </a:pPr>
                      <a:r>
                        <a:rPr lang="en-GB" dirty="0"/>
                        <a:t>Choose a variety of musical elements and resources</a:t>
                      </a:r>
                    </a:p>
                    <a:p>
                      <a:pPr>
                        <a:buFont typeface="Wingdings" pitchFamily="2" charset="2"/>
                        <a:buChar char="ü"/>
                      </a:pPr>
                      <a:r>
                        <a:rPr lang="en-GB" dirty="0"/>
                        <a:t>Control the use of the elements</a:t>
                      </a:r>
                    </a:p>
                    <a:p>
                      <a:pPr>
                        <a:buFont typeface="Wingdings" pitchFamily="2" charset="2"/>
                        <a:buChar char="ü"/>
                      </a:pPr>
                      <a:r>
                        <a:rPr lang="en-GB" dirty="0"/>
                        <a:t>Control the use of the resources</a:t>
                      </a:r>
                    </a:p>
                  </a:txBody>
                  <a:tcPr/>
                </a:tc>
                <a:tc>
                  <a:txBody>
                    <a:bodyPr/>
                    <a:lstStyle/>
                    <a:p>
                      <a:pPr>
                        <a:buFont typeface="Wingdings" pitchFamily="2" charset="2"/>
                        <a:buChar char="ü"/>
                      </a:pPr>
                      <a:r>
                        <a:rPr lang="en-GB" dirty="0"/>
                        <a:t>Ensure that the musical material is well organised and thoughtfully presented </a:t>
                      </a:r>
                    </a:p>
                    <a:p>
                      <a:pPr>
                        <a:buFont typeface="Wingdings" pitchFamily="2" charset="2"/>
                        <a:buChar char="ü"/>
                      </a:pPr>
                      <a:r>
                        <a:rPr lang="en-GB" dirty="0"/>
                        <a:t>Respond effectively to the selected brief</a:t>
                      </a:r>
                    </a:p>
                    <a:p>
                      <a:pPr>
                        <a:buFont typeface="Wingdings" pitchFamily="2" charset="2"/>
                        <a:buChar char="ü"/>
                      </a:pPr>
                      <a:r>
                        <a:rPr lang="en-GB" dirty="0"/>
                        <a:t>Produce a piece which makes sense stylistically and communicates the musical</a:t>
                      </a:r>
                      <a:r>
                        <a:rPr lang="en-GB" baseline="0" dirty="0"/>
                        <a:t> ideas with understanding.</a:t>
                      </a:r>
                      <a:endParaRPr lang="en-GB" dirty="0"/>
                    </a:p>
                  </a:txBody>
                  <a:tcPr/>
                </a:tc>
                <a:extLst>
                  <a:ext uri="{0D108BD9-81ED-4DB2-BD59-A6C34878D82A}">
                    <a16:rowId xmlns:a16="http://schemas.microsoft.com/office/drawing/2014/main" val="10002"/>
                  </a:ext>
                </a:extLst>
              </a:tr>
              <a:tr h="370840">
                <a:tc gridSpan="3">
                  <a:txBody>
                    <a:bodyPr/>
                    <a:lstStyle/>
                    <a:p>
                      <a:pPr algn="ctr">
                        <a:buFont typeface="Wingdings" pitchFamily="2" charset="2"/>
                        <a:buNone/>
                      </a:pPr>
                      <a:r>
                        <a:rPr lang="en-GB" sz="2400" b="1" dirty="0"/>
                        <a:t>The</a:t>
                      </a:r>
                      <a:r>
                        <a:rPr lang="en-GB" sz="2400" b="1" baseline="0" dirty="0"/>
                        <a:t> official assessment criteria may be found in APPENDIX B of the GCSE Music specification.</a:t>
                      </a:r>
                      <a:endParaRPr lang="en-GB" sz="2400" b="1" dirty="0"/>
                    </a:p>
                  </a:txBody>
                  <a:tcPr/>
                </a:tc>
                <a:tc hMerge="1">
                  <a:txBody>
                    <a:bodyPr/>
                    <a:lstStyle/>
                    <a:p>
                      <a:pPr>
                        <a:buFont typeface="Wingdings" pitchFamily="2" charset="2"/>
                        <a:buChar char="ü"/>
                      </a:pPr>
                      <a:endParaRPr lang="en-GB" dirty="0"/>
                    </a:p>
                  </a:txBody>
                  <a:tcPr/>
                </a:tc>
                <a:tc hMerge="1">
                  <a:txBody>
                    <a:bodyPr/>
                    <a:lstStyle/>
                    <a:p>
                      <a:pPr>
                        <a:buFont typeface="Wingdings" pitchFamily="2" charset="2"/>
                        <a:buChar char="ü"/>
                      </a:pPr>
                      <a:endParaRPr lang="en-GB" dirty="0"/>
                    </a:p>
                  </a:txBody>
                  <a:tcPr/>
                </a:tc>
                <a:extLst>
                  <a:ext uri="{0D108BD9-81ED-4DB2-BD59-A6C34878D82A}">
                    <a16:rowId xmlns:a16="http://schemas.microsoft.com/office/drawing/2014/main" val="10003"/>
                  </a:ext>
                </a:extLst>
              </a:tr>
            </a:tbl>
          </a:graphicData>
        </a:graphic>
      </p:graphicFrame>
      <p:sp>
        <p:nvSpPr>
          <p:cNvPr id="5" name="Rectangle 4">
            <a:extLst>
              <a:ext uri="{FF2B5EF4-FFF2-40B4-BE49-F238E27FC236}">
                <a16:creationId xmlns:a16="http://schemas.microsoft.com/office/drawing/2014/main" id="{C74AFEC9-73A6-4AAB-8F59-5739338ABDEE}"/>
              </a:ext>
            </a:extLst>
          </p:cNvPr>
          <p:cNvSpPr/>
          <p:nvPr/>
        </p:nvSpPr>
        <p:spPr>
          <a:xfrm>
            <a:off x="489097" y="1002893"/>
            <a:ext cx="8654903" cy="1107996"/>
          </a:xfrm>
          <a:prstGeom prst="rect">
            <a:avLst/>
          </a:prstGeom>
        </p:spPr>
        <p:txBody>
          <a:bodyPr wrap="square">
            <a:spAutoFit/>
          </a:bodyPr>
          <a:lstStyle/>
          <a:p>
            <a:pPr marL="571500" indent="-571500"/>
            <a:r>
              <a:rPr lang="en-GB" sz="2200" b="1" dirty="0">
                <a:ea typeface="Cambria" panose="02040503050406030204" pitchFamily="18" charset="0"/>
                <a:cs typeface="Cambria" panose="02040503050406030204" pitchFamily="18" charset="0"/>
              </a:rPr>
              <a:t>Each piece is marked out of 36. There are three aspects to the assessment with a maximum of 12 marks for each.</a:t>
            </a:r>
          </a:p>
          <a:p>
            <a:pPr marL="571500" indent="-571500"/>
            <a:endParaRPr lang="en-GB" sz="2200" dirty="0">
              <a:solidFill>
                <a:srgbClr val="FF0000"/>
              </a:solidFill>
              <a:ea typeface="Cambria" panose="02040503050406030204" pitchFamily="18" charset="0"/>
              <a:cs typeface="Cambria" panose="02040503050406030204" pitchFamily="18" charset="0"/>
            </a:endParaRPr>
          </a:p>
        </p:txBody>
      </p:sp>
      <p:pic>
        <p:nvPicPr>
          <p:cNvPr id="2" name="slide 22">
            <a:hlinkClick r:id="" action="ppaction://media"/>
            <a:extLst>
              <a:ext uri="{FF2B5EF4-FFF2-40B4-BE49-F238E27FC236}">
                <a16:creationId xmlns:a16="http://schemas.microsoft.com/office/drawing/2014/main" id="{782EDF24-275E-45E4-A32C-C6D5ED5B17B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70439" y="6342380"/>
            <a:ext cx="304800" cy="304800"/>
          </a:xfrm>
          <a:prstGeom prst="rect">
            <a:avLst/>
          </a:prstGeom>
        </p:spPr>
      </p:pic>
    </p:spTree>
    <p:extLst>
      <p:ext uri="{BB962C8B-B14F-4D97-AF65-F5344CB8AC3E}">
        <p14:creationId xmlns:p14="http://schemas.microsoft.com/office/powerpoint/2010/main" val="2077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50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84CA9DFC-3314-4776-808B-B59B2E895407}"/>
              </a:ext>
            </a:extLst>
          </p:cNvPr>
          <p:cNvSpPr txBox="1">
            <a:spLocks/>
          </p:cNvSpPr>
          <p:nvPr/>
        </p:nvSpPr>
        <p:spPr>
          <a:xfrm>
            <a:off x="1207393" y="-136527"/>
            <a:ext cx="7695976" cy="969543"/>
          </a:xfrm>
          <a:prstGeom prst="rect">
            <a:avLst/>
          </a:prstGeom>
        </p:spPr>
        <p:txBody>
          <a:bodyPr>
            <a:noAutofit/>
          </a:bodyPr>
          <a:lstStyle>
            <a:lvl1pPr marL="0" indent="0" algn="l" defTabSz="457200" rtl="0" eaLnBrk="1" latinLnBrk="0" hangingPunct="1">
              <a:spcBef>
                <a:spcPct val="20000"/>
              </a:spcBef>
              <a:buFont typeface="Arial"/>
              <a:buNone/>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GB" sz="4000" dirty="0">
                <a:solidFill>
                  <a:schemeClr val="bg1"/>
                </a:solidFill>
                <a:latin typeface="+mj-lt"/>
              </a:rPr>
              <a:t>Presenting your work</a:t>
            </a:r>
          </a:p>
          <a:p>
            <a:pPr algn="ctr"/>
            <a:r>
              <a:rPr lang="en-GB" dirty="0"/>
              <a:t>Portfolio of evidence, uploaded to the WJEC website: </a:t>
            </a:r>
          </a:p>
          <a:p>
            <a:pPr algn="ctr"/>
            <a:endParaRPr lang="en-GB" sz="4000" dirty="0">
              <a:solidFill>
                <a:schemeClr val="bg1"/>
              </a:solidFill>
              <a:latin typeface="+mj-lt"/>
            </a:endParaRPr>
          </a:p>
        </p:txBody>
      </p:sp>
      <p:sp>
        <p:nvSpPr>
          <p:cNvPr id="4" name="TextBox 3">
            <a:extLst>
              <a:ext uri="{FF2B5EF4-FFF2-40B4-BE49-F238E27FC236}">
                <a16:creationId xmlns:a16="http://schemas.microsoft.com/office/drawing/2014/main" id="{C7D44AEA-2BF9-4A36-95EE-30F740A300AB}"/>
              </a:ext>
            </a:extLst>
          </p:cNvPr>
          <p:cNvSpPr txBox="1"/>
          <p:nvPr/>
        </p:nvSpPr>
        <p:spPr>
          <a:xfrm>
            <a:off x="112295" y="1224711"/>
            <a:ext cx="9031705" cy="5201424"/>
          </a:xfrm>
          <a:prstGeom prst="rect">
            <a:avLst/>
          </a:prstGeom>
          <a:noFill/>
        </p:spPr>
        <p:txBody>
          <a:bodyPr wrap="square" rtlCol="0">
            <a:spAutoFit/>
          </a:bodyPr>
          <a:lstStyle/>
          <a:p>
            <a:pPr marL="285750" indent="-285750">
              <a:buFont typeface="Arial" pitchFamily="34" charset="0"/>
              <a:buChar char="•"/>
            </a:pPr>
            <a:r>
              <a:rPr lang="en-GB" sz="2000" dirty="0">
                <a:solidFill>
                  <a:srgbClr val="FF0000"/>
                </a:solidFill>
              </a:rPr>
              <a:t>Recordings</a:t>
            </a:r>
            <a:r>
              <a:rPr lang="en-GB" sz="2000" dirty="0"/>
              <a:t> (in mp3 format) – please give the files titles which match the scores</a:t>
            </a:r>
          </a:p>
          <a:p>
            <a:pPr marL="285750" indent="-285750">
              <a:buFont typeface="Arial" pitchFamily="34" charset="0"/>
              <a:buChar char="•"/>
            </a:pPr>
            <a:endParaRPr lang="en-GB" sz="800" dirty="0"/>
          </a:p>
          <a:p>
            <a:pPr marL="285750" indent="-285750">
              <a:buFont typeface="Arial" pitchFamily="34" charset="0"/>
              <a:buChar char="•"/>
            </a:pPr>
            <a:r>
              <a:rPr lang="en-GB" sz="2000" dirty="0">
                <a:solidFill>
                  <a:srgbClr val="FF0000"/>
                </a:solidFill>
              </a:rPr>
              <a:t>Scores</a:t>
            </a:r>
            <a:r>
              <a:rPr lang="en-GB" sz="2000" dirty="0"/>
              <a:t> </a:t>
            </a:r>
            <a:r>
              <a:rPr lang="en-GB" sz="2000" dirty="0">
                <a:solidFill>
                  <a:srgbClr val="FF0000"/>
                </a:solidFill>
              </a:rPr>
              <a:t>or lead sheets </a:t>
            </a:r>
            <a:r>
              <a:rPr lang="en-GB" sz="2000" dirty="0"/>
              <a:t>and any other information as pdf or MS Office compatible documents</a:t>
            </a:r>
          </a:p>
          <a:p>
            <a:pPr marL="285750" indent="-285750">
              <a:buFont typeface="Arial" pitchFamily="34" charset="0"/>
              <a:buChar char="•"/>
            </a:pPr>
            <a:endParaRPr lang="en-GB" sz="800" dirty="0"/>
          </a:p>
          <a:p>
            <a:pPr marL="285750" indent="-285750">
              <a:buFont typeface="Arial" pitchFamily="34" charset="0"/>
              <a:buChar char="•"/>
            </a:pPr>
            <a:r>
              <a:rPr lang="en-GB" sz="2000" dirty="0">
                <a:solidFill>
                  <a:srgbClr val="FF0000"/>
                </a:solidFill>
              </a:rPr>
              <a:t>Candidate log </a:t>
            </a:r>
            <a:r>
              <a:rPr lang="en-GB" sz="2000" dirty="0"/>
              <a:t>as a pdf or MS Office compatible document. </a:t>
            </a:r>
            <a:r>
              <a:rPr lang="en-US" sz="2000" dirty="0"/>
              <a:t>This contains the authentication statement, with signature, countersigned by your teacher. (A typed signature is fine). Remember to use the log template on  the Eduqas website.</a:t>
            </a:r>
          </a:p>
          <a:p>
            <a:endParaRPr lang="en-US" sz="800" dirty="0"/>
          </a:p>
          <a:p>
            <a:pPr marL="285750" indent="-285750">
              <a:buFont typeface="Arial" pitchFamily="34" charset="0"/>
              <a:buChar char="•"/>
            </a:pPr>
            <a:r>
              <a:rPr lang="en-US" sz="2000" dirty="0"/>
              <a:t>Type your work where possible using a word processor and use the spell/grammar check when word processing.</a:t>
            </a:r>
          </a:p>
          <a:p>
            <a:pPr marL="285750" indent="-285750">
              <a:buFont typeface="Arial" pitchFamily="34" charset="0"/>
              <a:buChar char="•"/>
            </a:pPr>
            <a:endParaRPr lang="en-US" sz="800" dirty="0"/>
          </a:p>
          <a:p>
            <a:pPr marL="285750" indent="-285750">
              <a:buFont typeface="Arial" pitchFamily="34" charset="0"/>
              <a:buChar char="•"/>
            </a:pPr>
            <a:r>
              <a:rPr lang="en-US" sz="2000" dirty="0"/>
              <a:t>If handwritten, use black ink and write clearly, so that it can be scanned.</a:t>
            </a:r>
          </a:p>
          <a:p>
            <a:pPr marL="285750" indent="-285750">
              <a:buFont typeface="Arial" pitchFamily="34" charset="0"/>
              <a:buChar char="•"/>
            </a:pPr>
            <a:endParaRPr lang="en-US" sz="800" dirty="0"/>
          </a:p>
          <a:p>
            <a:pPr marL="285750" indent="-285750">
              <a:buFont typeface="Arial" pitchFamily="34" charset="0"/>
              <a:buChar char="•"/>
            </a:pPr>
            <a:r>
              <a:rPr lang="en-US" sz="2000" dirty="0"/>
              <a:t>Insert the following details on each piece of work –</a:t>
            </a:r>
          </a:p>
          <a:p>
            <a:endParaRPr lang="en-US" sz="2000" dirty="0"/>
          </a:p>
          <a:p>
            <a:r>
              <a:rPr lang="en-US" sz="2400" b="1" dirty="0"/>
              <a:t>	The 5-digit centre number</a:t>
            </a:r>
          </a:p>
          <a:p>
            <a:r>
              <a:rPr lang="en-US" sz="2400" b="1" dirty="0"/>
              <a:t>	Your full name and candidate number</a:t>
            </a:r>
          </a:p>
          <a:p>
            <a:r>
              <a:rPr lang="en-US" sz="2400" b="1" dirty="0"/>
              <a:t>	GCSE Music, COMPONENT 2 COMPOSING</a:t>
            </a:r>
            <a:r>
              <a:rPr lang="en-US" b="1" dirty="0"/>
              <a:t>	</a:t>
            </a:r>
          </a:p>
        </p:txBody>
      </p:sp>
      <p:pic>
        <p:nvPicPr>
          <p:cNvPr id="2" name="slide 23">
            <a:hlinkClick r:id="" action="ppaction://media"/>
            <a:extLst>
              <a:ext uri="{FF2B5EF4-FFF2-40B4-BE49-F238E27FC236}">
                <a16:creationId xmlns:a16="http://schemas.microsoft.com/office/drawing/2014/main" id="{3796EC83-D7E5-46BF-B857-D2EE87BEA9F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82606" y="5877911"/>
            <a:ext cx="304800" cy="304800"/>
          </a:xfrm>
          <a:prstGeom prst="rect">
            <a:avLst/>
          </a:prstGeom>
        </p:spPr>
      </p:pic>
    </p:spTree>
    <p:extLst>
      <p:ext uri="{BB962C8B-B14F-4D97-AF65-F5344CB8AC3E}">
        <p14:creationId xmlns:p14="http://schemas.microsoft.com/office/powerpoint/2010/main" val="3702598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68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EF2FF01E-2916-4D45-B29E-B120DFE0C427}"/>
              </a:ext>
            </a:extLst>
          </p:cNvPr>
          <p:cNvSpPr txBox="1">
            <a:spLocks/>
          </p:cNvSpPr>
          <p:nvPr/>
        </p:nvSpPr>
        <p:spPr>
          <a:xfrm>
            <a:off x="950720" y="151192"/>
            <a:ext cx="8193280" cy="1188244"/>
          </a:xfrm>
          <a:prstGeom prst="rect">
            <a:avLst/>
          </a:prstGeom>
        </p:spPr>
        <p:txBody>
          <a:bodyPr vert="horz" lIns="91440" tIns="45720" rIns="91440" bIns="45720" rtlCol="0">
            <a:no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200" kern="1200" baseline="0">
                <a:solidFill>
                  <a:srgbClr val="0070C0"/>
                </a:solidFill>
                <a:latin typeface="Arial" panose="020B0604020202020204" pitchFamily="34" charset="0"/>
                <a:ea typeface="ＭＳ Ｐゴシック" pitchFamily="1" charset="-128"/>
                <a:cs typeface="Arial" panose="020B0604020202020204" pitchFamily="34" charset="0"/>
              </a:defRPr>
            </a:lvl1pPr>
            <a:lvl2pPr marL="742950" indent="-285750" algn="l" defTabSz="457200" rtl="0" eaLnBrk="1" fontAlgn="base" hangingPunct="1">
              <a:spcBef>
                <a:spcPct val="20000"/>
              </a:spcBef>
              <a:spcAft>
                <a:spcPct val="0"/>
              </a:spcAft>
              <a:buFont typeface="Arial" pitchFamily="34" charset="0"/>
              <a:buChar char="–"/>
              <a:defRPr sz="2800" kern="1200">
                <a:solidFill>
                  <a:schemeClr val="tx1"/>
                </a:solidFill>
                <a:latin typeface="+mn-lt"/>
                <a:ea typeface="ＭＳ Ｐゴシック" pitchFamily="1" charset="-128"/>
                <a:cs typeface="+mn-cs"/>
              </a:defRPr>
            </a:lvl2pPr>
            <a:lvl3pPr marL="1143000" indent="-228600" algn="l" defTabSz="457200" rtl="0" eaLnBrk="1" fontAlgn="base" hangingPunct="1">
              <a:spcBef>
                <a:spcPct val="20000"/>
              </a:spcBef>
              <a:spcAft>
                <a:spcPct val="0"/>
              </a:spcAft>
              <a:buFont typeface="Arial" pitchFamily="34" charset="0"/>
              <a:buChar char="•"/>
              <a:defRPr sz="2400" kern="1200">
                <a:solidFill>
                  <a:schemeClr val="tx1"/>
                </a:solidFill>
                <a:latin typeface="+mn-lt"/>
                <a:ea typeface="ＭＳ Ｐゴシック" pitchFamily="1" charset="-128"/>
                <a:cs typeface="+mn-cs"/>
              </a:defRPr>
            </a:lvl3pPr>
            <a:lvl4pPr marL="16002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pitchFamily="1" charset="-128"/>
                <a:cs typeface="+mn-cs"/>
              </a:defRPr>
            </a:lvl4pPr>
            <a:lvl5pPr marL="20574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GB" sz="4000" dirty="0">
                <a:solidFill>
                  <a:schemeClr val="bg1"/>
                </a:solidFill>
                <a:latin typeface="+mj-lt"/>
              </a:rPr>
              <a:t>Using pre-composed material</a:t>
            </a:r>
          </a:p>
        </p:txBody>
      </p:sp>
      <p:sp>
        <p:nvSpPr>
          <p:cNvPr id="4" name="TextBox 3">
            <a:extLst>
              <a:ext uri="{FF2B5EF4-FFF2-40B4-BE49-F238E27FC236}">
                <a16:creationId xmlns:a16="http://schemas.microsoft.com/office/drawing/2014/main" id="{9C438016-A1C0-45B3-8BDD-26EEFE3C0828}"/>
              </a:ext>
            </a:extLst>
          </p:cNvPr>
          <p:cNvSpPr txBox="1"/>
          <p:nvPr/>
        </p:nvSpPr>
        <p:spPr>
          <a:xfrm>
            <a:off x="123553" y="1464696"/>
            <a:ext cx="8860026" cy="4708981"/>
          </a:xfrm>
          <a:prstGeom prst="rect">
            <a:avLst/>
          </a:prstGeom>
          <a:noFill/>
        </p:spPr>
        <p:txBody>
          <a:bodyPr wrap="square" rtlCol="0">
            <a:spAutoFit/>
          </a:bodyPr>
          <a:lstStyle/>
          <a:p>
            <a:pPr marL="285750" indent="-285750">
              <a:buFont typeface="Arial" panose="020B0604020202020204" pitchFamily="34" charset="0"/>
              <a:buChar char="•"/>
            </a:pPr>
            <a:r>
              <a:rPr lang="en-GB" sz="2000" dirty="0"/>
              <a:t>Any pre-composed loops, use of ‘borrowed’ melodies (or parts of melodies), given chord progressions or pre-existing ‘backing ideas’ (including drum patterns) must be acknowledged and explained in your candidate log.</a:t>
            </a:r>
          </a:p>
          <a:p>
            <a:endParaRPr lang="en-GB" sz="2000" dirty="0"/>
          </a:p>
          <a:p>
            <a:pPr marL="285750" indent="-285750">
              <a:buFont typeface="Arial" panose="020B0604020202020204" pitchFamily="34" charset="0"/>
              <a:buChar char="•"/>
            </a:pPr>
            <a:r>
              <a:rPr lang="en-GB" sz="2000" dirty="0"/>
              <a:t>Keep a detailed record of your research and musical ideas as you go along. This will be really valuable when you finally complete your candidate log.</a:t>
            </a:r>
          </a:p>
          <a:p>
            <a:pPr marL="285750" indent="-285750"/>
            <a:endParaRPr lang="en-US" sz="2000" dirty="0"/>
          </a:p>
          <a:p>
            <a:pPr marL="342900" indent="-342900">
              <a:buFont typeface="Arial" panose="020B0604020202020204" pitchFamily="34" charset="0"/>
              <a:buChar char="•"/>
            </a:pPr>
            <a:r>
              <a:rPr lang="en-US" sz="2000" dirty="0"/>
              <a:t>For any musical material taken from the internet, your reference should show the date when the material was downloaded and must show the precise web page, (not the search engine used to locate it). This can be copied from the address line. E.g., http://www.wjec.co.uk/ nea1.htm downloaded 3 March 2021.</a:t>
            </a:r>
          </a:p>
          <a:p>
            <a:endParaRPr lang="en-US" sz="2000" dirty="0"/>
          </a:p>
          <a:p>
            <a:r>
              <a:rPr lang="en-US" sz="2000" b="1" dirty="0"/>
              <a:t>Remember: if you copy the ideas of others and do not show/explain your sources in the candidate log,  this will be considered as cheating.</a:t>
            </a:r>
          </a:p>
          <a:p>
            <a:pPr marL="285750" indent="-285750">
              <a:buFont typeface="Arial" panose="020B0604020202020204" pitchFamily="34" charset="0"/>
              <a:buChar char="•"/>
            </a:pPr>
            <a:endParaRPr lang="en-GB" sz="2000" dirty="0"/>
          </a:p>
        </p:txBody>
      </p:sp>
      <p:pic>
        <p:nvPicPr>
          <p:cNvPr id="2" name="slide 24">
            <a:hlinkClick r:id="" action="ppaction://media"/>
            <a:extLst>
              <a:ext uri="{FF2B5EF4-FFF2-40B4-BE49-F238E27FC236}">
                <a16:creationId xmlns:a16="http://schemas.microsoft.com/office/drawing/2014/main" id="{1031E6B3-0619-41C0-8F8E-9D6B3E47D01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93986" y="6138654"/>
            <a:ext cx="304800" cy="304800"/>
          </a:xfrm>
          <a:prstGeom prst="rect">
            <a:avLst/>
          </a:prstGeom>
        </p:spPr>
      </p:pic>
    </p:spTree>
    <p:extLst>
      <p:ext uri="{BB962C8B-B14F-4D97-AF65-F5344CB8AC3E}">
        <p14:creationId xmlns:p14="http://schemas.microsoft.com/office/powerpoint/2010/main" val="3917072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2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B132335F-9244-49B1-9C68-6F963FEEBFF5}"/>
              </a:ext>
            </a:extLst>
          </p:cNvPr>
          <p:cNvSpPr txBox="1">
            <a:spLocks/>
          </p:cNvSpPr>
          <p:nvPr/>
        </p:nvSpPr>
        <p:spPr>
          <a:xfrm>
            <a:off x="2245214" y="165242"/>
            <a:ext cx="7207705" cy="603639"/>
          </a:xfrm>
          <a:prstGeom prst="rect">
            <a:avLst/>
          </a:prstGeom>
        </p:spPr>
        <p:txBody>
          <a:bodyPr>
            <a:normAutofit/>
          </a:bodyPr>
          <a:lstStyle>
            <a:lvl1pPr marL="0" indent="0" algn="l" defTabSz="457200" rtl="0" eaLnBrk="1" latinLnBrk="0" hangingPunct="1">
              <a:spcBef>
                <a:spcPct val="20000"/>
              </a:spcBef>
              <a:buFont typeface="Arial"/>
              <a:buNone/>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2800">
                <a:solidFill>
                  <a:schemeClr val="bg1"/>
                </a:solidFill>
              </a:rPr>
              <a:t>The candidate log – check list:</a:t>
            </a:r>
            <a:endParaRPr lang="en-GB" sz="2800" dirty="0">
              <a:solidFill>
                <a:schemeClr val="bg1"/>
              </a:solidFill>
            </a:endParaRPr>
          </a:p>
        </p:txBody>
      </p:sp>
      <p:sp>
        <p:nvSpPr>
          <p:cNvPr id="4" name="Content Placeholder 3">
            <a:extLst>
              <a:ext uri="{FF2B5EF4-FFF2-40B4-BE49-F238E27FC236}">
                <a16:creationId xmlns:a16="http://schemas.microsoft.com/office/drawing/2014/main" id="{A943974D-8A04-4690-8A27-4022FB05287F}"/>
              </a:ext>
            </a:extLst>
          </p:cNvPr>
          <p:cNvSpPr txBox="1">
            <a:spLocks/>
          </p:cNvSpPr>
          <p:nvPr/>
        </p:nvSpPr>
        <p:spPr>
          <a:xfrm>
            <a:off x="457200" y="1168134"/>
            <a:ext cx="8229600" cy="5393303"/>
          </a:xfrm>
          <a:prstGeom prst="rect">
            <a:avLst/>
          </a:prstGeom>
        </p:spPr>
        <p:txBody>
          <a:bodyPr>
            <a:normAutofit/>
          </a:bodyPr>
          <a:lstStyle>
            <a:lvl1pPr marL="0" indent="0" algn="l" defTabSz="457200" rtl="0" eaLnBrk="1" latinLnBrk="0" hangingPunct="1">
              <a:spcBef>
                <a:spcPct val="20000"/>
              </a:spcBef>
              <a:buFont typeface="Arial"/>
              <a:buNone/>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pitchFamily="34" charset="0"/>
              <a:buChar char="•"/>
            </a:pPr>
            <a:r>
              <a:rPr lang="en-GB"/>
              <a:t> </a:t>
            </a:r>
            <a:r>
              <a:rPr lang="en-GB">
                <a:latin typeface="+mn-lt"/>
              </a:rPr>
              <a:t>Download the log form from the website, and update it with relevant information, teacher advice and the musical decisions made as you go along.</a:t>
            </a:r>
          </a:p>
          <a:p>
            <a:endParaRPr lang="en-GB" sz="900">
              <a:latin typeface="+mn-lt"/>
            </a:endParaRPr>
          </a:p>
          <a:p>
            <a:pPr>
              <a:buFont typeface="Arial" pitchFamily="34" charset="0"/>
              <a:buChar char="•"/>
            </a:pPr>
            <a:r>
              <a:rPr lang="en-GB">
                <a:latin typeface="+mn-lt"/>
              </a:rPr>
              <a:t> Make sure you complete the cover page in full with your name, candidate and centre number and authentication signature.</a:t>
            </a:r>
          </a:p>
          <a:p>
            <a:endParaRPr lang="en-GB" sz="900">
              <a:latin typeface="+mn-lt"/>
            </a:endParaRPr>
          </a:p>
          <a:p>
            <a:pPr>
              <a:buFont typeface="Arial" pitchFamily="34" charset="0"/>
              <a:buChar char="•"/>
            </a:pPr>
            <a:r>
              <a:rPr lang="en-GB">
                <a:latin typeface="+mn-lt"/>
              </a:rPr>
              <a:t> For each piece, give an account of the composing and refining process, naming any software used and details of non-original ideas you may have incorporated (e.g. an existing theme, pattern or pre-existing loops).</a:t>
            </a:r>
          </a:p>
          <a:p>
            <a:endParaRPr lang="en-GB" sz="900">
              <a:latin typeface="+mn-lt"/>
            </a:endParaRPr>
          </a:p>
          <a:p>
            <a:pPr>
              <a:buFont typeface="Arial" pitchFamily="34" charset="0"/>
              <a:buChar char="•"/>
            </a:pPr>
            <a:r>
              <a:rPr lang="en-GB">
                <a:latin typeface="+mn-lt"/>
              </a:rPr>
              <a:t> Explain how the recording was achieved – this is extremely important when a live group performance is submitted, as you must explain how others learnt and performed the music. (If there was no score, and you taught others what to do, you should consider recording all the parts yourself).</a:t>
            </a:r>
          </a:p>
          <a:p>
            <a:endParaRPr lang="en-GB" sz="900">
              <a:latin typeface="+mn-lt"/>
            </a:endParaRPr>
          </a:p>
          <a:p>
            <a:r>
              <a:rPr lang="en-GB">
                <a:latin typeface="+mn-lt"/>
              </a:rPr>
              <a:t>If no score is presented with your work, you must include a lead sheet and explanatory notes outlining all the musical information.</a:t>
            </a:r>
          </a:p>
          <a:p>
            <a:pPr>
              <a:buFont typeface="Arial" pitchFamily="34" charset="0"/>
              <a:buChar char="•"/>
            </a:pPr>
            <a:endParaRPr lang="en-GB"/>
          </a:p>
          <a:p>
            <a:pPr>
              <a:buFont typeface="Arial" pitchFamily="34" charset="0"/>
              <a:buChar char="•"/>
            </a:pPr>
            <a:endParaRPr lang="en-GB" dirty="0"/>
          </a:p>
        </p:txBody>
      </p:sp>
      <p:pic>
        <p:nvPicPr>
          <p:cNvPr id="2" name="slide 25">
            <a:hlinkClick r:id="" action="ppaction://media"/>
            <a:extLst>
              <a:ext uri="{FF2B5EF4-FFF2-40B4-BE49-F238E27FC236}">
                <a16:creationId xmlns:a16="http://schemas.microsoft.com/office/drawing/2014/main" id="{343AF14C-6C21-4C4C-A22C-FAE448ADB30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35876" y="6217223"/>
            <a:ext cx="304800" cy="304800"/>
          </a:xfrm>
          <a:prstGeom prst="rect">
            <a:avLst/>
          </a:prstGeom>
        </p:spPr>
      </p:pic>
    </p:spTree>
    <p:extLst>
      <p:ext uri="{BB962C8B-B14F-4D97-AF65-F5344CB8AC3E}">
        <p14:creationId xmlns:p14="http://schemas.microsoft.com/office/powerpoint/2010/main" val="3940055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5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58B651D3-AAFC-4EBB-A7E4-15B19B8411E7}"/>
              </a:ext>
            </a:extLst>
          </p:cNvPr>
          <p:cNvSpPr txBox="1">
            <a:spLocks/>
          </p:cNvSpPr>
          <p:nvPr/>
        </p:nvSpPr>
        <p:spPr>
          <a:xfrm>
            <a:off x="2275074" y="131857"/>
            <a:ext cx="5211688" cy="1188244"/>
          </a:xfrm>
          <a:prstGeom prst="rect">
            <a:avLst/>
          </a:prstGeom>
        </p:spPr>
        <p:txBody>
          <a:bodyPr/>
          <a:lstStyle>
            <a:lvl1pPr marL="0" indent="0" algn="l" defTabSz="457200" rtl="0" eaLnBrk="1" latinLnBrk="0" hangingPunct="1">
              <a:spcBef>
                <a:spcPct val="20000"/>
              </a:spcBef>
              <a:buFont typeface="Arial"/>
              <a:buNone/>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GB" sz="3200">
                <a:solidFill>
                  <a:schemeClr val="bg1"/>
                </a:solidFill>
              </a:rPr>
              <a:t>NEA DOs and DON’Ts</a:t>
            </a:r>
            <a:endParaRPr lang="en-GB" sz="3200" dirty="0">
              <a:solidFill>
                <a:schemeClr val="bg1"/>
              </a:solidFill>
            </a:endParaRPr>
          </a:p>
        </p:txBody>
      </p:sp>
      <p:sp>
        <p:nvSpPr>
          <p:cNvPr id="4" name="TextBox 3">
            <a:extLst>
              <a:ext uri="{FF2B5EF4-FFF2-40B4-BE49-F238E27FC236}">
                <a16:creationId xmlns:a16="http://schemas.microsoft.com/office/drawing/2014/main" id="{46B39371-9B73-4770-A0FC-9C28D7933897}"/>
              </a:ext>
            </a:extLst>
          </p:cNvPr>
          <p:cNvSpPr txBox="1"/>
          <p:nvPr/>
        </p:nvSpPr>
        <p:spPr>
          <a:xfrm>
            <a:off x="112295" y="1480739"/>
            <a:ext cx="4143616" cy="3477875"/>
          </a:xfrm>
          <a:prstGeom prst="rect">
            <a:avLst/>
          </a:prstGeom>
          <a:noFill/>
          <a:ln>
            <a:solidFill>
              <a:schemeClr val="tx1"/>
            </a:solidFill>
          </a:ln>
        </p:spPr>
        <p:txBody>
          <a:bodyPr wrap="square" rtlCol="0">
            <a:spAutoFit/>
          </a:bodyPr>
          <a:lstStyle/>
          <a:p>
            <a:pPr marL="285750" indent="-285750">
              <a:buFont typeface="Arial" panose="020B0604020202020204" pitchFamily="34" charset="0"/>
              <a:buChar char="•"/>
            </a:pPr>
            <a:r>
              <a:rPr lang="en-GB" sz="2000" b="1" dirty="0"/>
              <a:t>DO</a:t>
            </a:r>
            <a:r>
              <a:rPr lang="en-GB" sz="2000" dirty="0"/>
              <a:t> take care of your work and keep it safe. If your work is stored on a computer, keep your password secure.</a:t>
            </a:r>
          </a:p>
          <a:p>
            <a:pPr marL="285750" indent="-285750">
              <a:buFont typeface="Arial" panose="020B0604020202020204" pitchFamily="34" charset="0"/>
              <a:buChar char="•"/>
            </a:pPr>
            <a:r>
              <a:rPr lang="en-GB" sz="2000" b="1" dirty="0"/>
              <a:t>DO</a:t>
            </a:r>
            <a:r>
              <a:rPr lang="en-GB" sz="2000" dirty="0"/>
              <a:t> destroy paper copies you do not need.</a:t>
            </a:r>
          </a:p>
          <a:p>
            <a:pPr marL="285750" indent="-285750">
              <a:buFont typeface="Arial" panose="020B0604020202020204" pitchFamily="34" charset="0"/>
              <a:buChar char="•"/>
            </a:pPr>
            <a:r>
              <a:rPr lang="en-GB" sz="2000" b="1" dirty="0"/>
              <a:t>DO</a:t>
            </a:r>
            <a:r>
              <a:rPr lang="en-GB" sz="2000" dirty="0"/>
              <a:t> tell your teacher if you receive help or guidance from someone else – they will need to record the nature of the help given to you.</a:t>
            </a:r>
          </a:p>
          <a:p>
            <a:endParaRPr lang="en-GB" sz="2000" dirty="0"/>
          </a:p>
        </p:txBody>
      </p:sp>
      <p:sp>
        <p:nvSpPr>
          <p:cNvPr id="5" name="TextBox 4">
            <a:extLst>
              <a:ext uri="{FF2B5EF4-FFF2-40B4-BE49-F238E27FC236}">
                <a16:creationId xmlns:a16="http://schemas.microsoft.com/office/drawing/2014/main" id="{B3818CED-73CF-4AF4-AF56-30F9F0090F10}"/>
              </a:ext>
            </a:extLst>
          </p:cNvPr>
          <p:cNvSpPr txBox="1"/>
          <p:nvPr/>
        </p:nvSpPr>
        <p:spPr>
          <a:xfrm>
            <a:off x="4416927" y="1480963"/>
            <a:ext cx="4470400" cy="3477875"/>
          </a:xfrm>
          <a:prstGeom prst="rect">
            <a:avLst/>
          </a:prstGeom>
          <a:noFill/>
          <a:ln>
            <a:solidFill>
              <a:schemeClr val="tx1"/>
            </a:solidFill>
          </a:ln>
        </p:spPr>
        <p:txBody>
          <a:bodyPr wrap="square" rtlCol="0">
            <a:spAutoFit/>
          </a:bodyPr>
          <a:lstStyle/>
          <a:p>
            <a:pPr marL="285750" indent="-285750">
              <a:buFont typeface="Arial" panose="020B0604020202020204" pitchFamily="34" charset="0"/>
              <a:buChar char="•"/>
            </a:pPr>
            <a:r>
              <a:rPr lang="en-GB" sz="2000" b="1" dirty="0"/>
              <a:t>DON’T</a:t>
            </a:r>
            <a:r>
              <a:rPr lang="en-GB" sz="2000" dirty="0"/>
              <a:t> leave your work lying around or share it with others, including on social media.</a:t>
            </a:r>
          </a:p>
          <a:p>
            <a:pPr marL="285750" indent="-285750">
              <a:buFont typeface="Arial" panose="020B0604020202020204" pitchFamily="34" charset="0"/>
              <a:buChar char="•"/>
            </a:pPr>
            <a:r>
              <a:rPr lang="en-GB" sz="2000" dirty="0"/>
              <a:t>The work you submit for assessment must be your own so </a:t>
            </a:r>
            <a:r>
              <a:rPr lang="en-GB" sz="2000" b="1" dirty="0"/>
              <a:t>DON’T</a:t>
            </a:r>
            <a:r>
              <a:rPr lang="en-GB" sz="2000" dirty="0"/>
              <a:t> copy from someone else, including copying from sources online, and </a:t>
            </a:r>
            <a:r>
              <a:rPr lang="en-GB" sz="2000" b="1" dirty="0"/>
              <a:t>DON’T</a:t>
            </a:r>
            <a:r>
              <a:rPr lang="en-GB" sz="2000" dirty="0"/>
              <a:t> allow another person to copy from you.</a:t>
            </a:r>
          </a:p>
          <a:p>
            <a:pPr marL="285750" indent="-285750">
              <a:buFont typeface="Arial" panose="020B0604020202020204" pitchFamily="34" charset="0"/>
              <a:buChar char="•"/>
            </a:pPr>
            <a:r>
              <a:rPr lang="en-GB" sz="2000" b="1" dirty="0"/>
              <a:t>DON’T</a:t>
            </a:r>
            <a:r>
              <a:rPr lang="en-GB" sz="2000" dirty="0"/>
              <a:t> write inappropriate, offensive or obscene material.</a:t>
            </a:r>
          </a:p>
          <a:p>
            <a:endParaRPr lang="en-GB" sz="2000" dirty="0"/>
          </a:p>
        </p:txBody>
      </p:sp>
      <p:sp>
        <p:nvSpPr>
          <p:cNvPr id="6" name="TextBox 5">
            <a:extLst>
              <a:ext uri="{FF2B5EF4-FFF2-40B4-BE49-F238E27FC236}">
                <a16:creationId xmlns:a16="http://schemas.microsoft.com/office/drawing/2014/main" id="{A1636592-1BDE-4E8D-BC2B-7C99D2503EEA}"/>
              </a:ext>
            </a:extLst>
          </p:cNvPr>
          <p:cNvSpPr txBox="1"/>
          <p:nvPr/>
        </p:nvSpPr>
        <p:spPr>
          <a:xfrm>
            <a:off x="112295" y="5500527"/>
            <a:ext cx="8775032" cy="830997"/>
          </a:xfrm>
          <a:prstGeom prst="rect">
            <a:avLst/>
          </a:prstGeom>
          <a:noFill/>
        </p:spPr>
        <p:txBody>
          <a:bodyPr wrap="square">
            <a:spAutoFit/>
          </a:bodyPr>
          <a:lstStyle/>
          <a:p>
            <a:pPr algn="ctr"/>
            <a:r>
              <a:rPr lang="en-US" sz="2400" b="1" dirty="0"/>
              <a:t>REMEMBER – IT’S YOUR QUALIFICATION SO IT NEEDS TO BE YOUR OWN WORK!</a:t>
            </a:r>
            <a:endParaRPr lang="en-GB" sz="2400" b="1" dirty="0"/>
          </a:p>
        </p:txBody>
      </p:sp>
      <p:pic>
        <p:nvPicPr>
          <p:cNvPr id="2" name="slide 26">
            <a:hlinkClick r:id="" action="ppaction://media"/>
            <a:extLst>
              <a:ext uri="{FF2B5EF4-FFF2-40B4-BE49-F238E27FC236}">
                <a16:creationId xmlns:a16="http://schemas.microsoft.com/office/drawing/2014/main" id="{65DD4A93-474C-4454-9C89-9C7BCD0BA2A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09752" y="6034607"/>
            <a:ext cx="304800" cy="304800"/>
          </a:xfrm>
          <a:prstGeom prst="rect">
            <a:avLst/>
          </a:prstGeom>
        </p:spPr>
      </p:pic>
    </p:spTree>
    <p:extLst>
      <p:ext uri="{BB962C8B-B14F-4D97-AF65-F5344CB8AC3E}">
        <p14:creationId xmlns:p14="http://schemas.microsoft.com/office/powerpoint/2010/main" val="636790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4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7464DA8-F5AB-43E7-B5F2-454B2A09B611}"/>
              </a:ext>
            </a:extLst>
          </p:cNvPr>
          <p:cNvSpPr txBox="1"/>
          <p:nvPr/>
        </p:nvSpPr>
        <p:spPr>
          <a:xfrm>
            <a:off x="268287" y="309969"/>
            <a:ext cx="8767293" cy="698012"/>
          </a:xfrm>
          <a:prstGeom prst="rect">
            <a:avLst/>
          </a:prstGeom>
          <a:noFill/>
        </p:spPr>
        <p:txBody>
          <a:bodyPr wrap="square" rtlCol="0">
            <a:spAutoFit/>
          </a:bodyPr>
          <a:lstStyle/>
          <a:p>
            <a:pPr>
              <a:lnSpc>
                <a:spcPct val="80000"/>
              </a:lnSpc>
            </a:pPr>
            <a:r>
              <a:rPr lang="en-US" sz="4800" kern="1100" spc="-30" dirty="0">
                <a:solidFill>
                  <a:schemeClr val="bg1"/>
                </a:solidFill>
                <a:latin typeface="+mj-lt"/>
                <a:cs typeface="Arial" panose="020B0604020202020204" pitchFamily="34" charset="0"/>
              </a:rPr>
              <a:t>Any Questions?</a:t>
            </a:r>
          </a:p>
        </p:txBody>
      </p:sp>
      <p:sp>
        <p:nvSpPr>
          <p:cNvPr id="5" name="TextBox 4">
            <a:extLst>
              <a:ext uri="{FF2B5EF4-FFF2-40B4-BE49-F238E27FC236}">
                <a16:creationId xmlns:a16="http://schemas.microsoft.com/office/drawing/2014/main" id="{863EB3F3-7F60-42B5-A538-DCE5DA779416}"/>
              </a:ext>
            </a:extLst>
          </p:cNvPr>
          <p:cNvSpPr txBox="1"/>
          <p:nvPr/>
        </p:nvSpPr>
        <p:spPr>
          <a:xfrm>
            <a:off x="268287" y="1303202"/>
            <a:ext cx="3074003" cy="1815882"/>
          </a:xfrm>
          <a:prstGeom prst="rect">
            <a:avLst/>
          </a:prstGeom>
          <a:noFill/>
        </p:spPr>
        <p:txBody>
          <a:bodyPr wrap="square" rtlCol="0">
            <a:spAutoFit/>
          </a:bodyPr>
          <a:lstStyle/>
          <a:p>
            <a:r>
              <a:rPr lang="en-GB" sz="2800" dirty="0">
                <a:solidFill>
                  <a:schemeClr val="bg1"/>
                </a:solidFill>
                <a:latin typeface="+mj-lt"/>
              </a:rPr>
              <a:t>Remember, your teacher will be able to advise and guide you.</a:t>
            </a:r>
            <a:endParaRPr lang="en-GB" sz="2800" dirty="0">
              <a:solidFill>
                <a:schemeClr val="bg1"/>
              </a:solidFill>
              <a:latin typeface="+mj-lt"/>
              <a:cs typeface="Arial" panose="020B0604020202020204" pitchFamily="34" charset="0"/>
            </a:endParaRPr>
          </a:p>
        </p:txBody>
      </p:sp>
      <p:pic>
        <p:nvPicPr>
          <p:cNvPr id="2" name="slide 27">
            <a:hlinkClick r:id="" action="ppaction://media"/>
            <a:extLst>
              <a:ext uri="{FF2B5EF4-FFF2-40B4-BE49-F238E27FC236}">
                <a16:creationId xmlns:a16="http://schemas.microsoft.com/office/drawing/2014/main" id="{BAF9D430-BD26-434B-91D6-A6745D56033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78221" y="6243231"/>
            <a:ext cx="304800" cy="304800"/>
          </a:xfrm>
          <a:prstGeom prst="rect">
            <a:avLst/>
          </a:prstGeom>
        </p:spPr>
      </p:pic>
    </p:spTree>
    <p:extLst>
      <p:ext uri="{BB962C8B-B14F-4D97-AF65-F5344CB8AC3E}">
        <p14:creationId xmlns:p14="http://schemas.microsoft.com/office/powerpoint/2010/main" val="410724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B47EAD6F-0DA1-4233-A67C-1AC797480D12}"/>
              </a:ext>
            </a:extLst>
          </p:cNvPr>
          <p:cNvSpPr txBox="1">
            <a:spLocks/>
          </p:cNvSpPr>
          <p:nvPr/>
        </p:nvSpPr>
        <p:spPr>
          <a:xfrm>
            <a:off x="2276795" y="15877"/>
            <a:ext cx="5211688" cy="1188244"/>
          </a:xfrm>
          <a:prstGeom prst="rect">
            <a:avLst/>
          </a:prstGeom>
        </p:spPr>
        <p:txBody>
          <a:bodyPr>
            <a:normAutofit/>
          </a:bodyPr>
          <a:lstStyle>
            <a:lvl1pPr marL="0" indent="0" algn="l" defTabSz="457200" rtl="0" eaLnBrk="1" latinLnBrk="0" hangingPunct="1">
              <a:spcBef>
                <a:spcPct val="20000"/>
              </a:spcBef>
              <a:buFont typeface="Arial"/>
              <a:buNone/>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GB" sz="4000">
                <a:solidFill>
                  <a:schemeClr val="bg1"/>
                </a:solidFill>
                <a:latin typeface="+mj-lt"/>
              </a:rPr>
              <a:t>Aims of this resource</a:t>
            </a:r>
            <a:endParaRPr lang="en-GB" sz="4000" dirty="0">
              <a:solidFill>
                <a:schemeClr val="bg1"/>
              </a:solidFill>
              <a:latin typeface="+mj-lt"/>
            </a:endParaRPr>
          </a:p>
        </p:txBody>
      </p:sp>
      <p:sp>
        <p:nvSpPr>
          <p:cNvPr id="7" name="TextBox 6">
            <a:extLst>
              <a:ext uri="{FF2B5EF4-FFF2-40B4-BE49-F238E27FC236}">
                <a16:creationId xmlns:a16="http://schemas.microsoft.com/office/drawing/2014/main" id="{E99E0ED0-029D-4194-A785-69D954ABE989}"/>
              </a:ext>
            </a:extLst>
          </p:cNvPr>
          <p:cNvSpPr txBox="1"/>
          <p:nvPr/>
        </p:nvSpPr>
        <p:spPr>
          <a:xfrm>
            <a:off x="288758" y="1162397"/>
            <a:ext cx="8534400" cy="5262979"/>
          </a:xfrm>
          <a:prstGeom prst="rect">
            <a:avLst/>
          </a:prstGeom>
          <a:noFill/>
        </p:spPr>
        <p:txBody>
          <a:bodyPr wrap="square" rtlCol="0">
            <a:spAutoFit/>
          </a:bodyPr>
          <a:lstStyle/>
          <a:p>
            <a:r>
              <a:rPr lang="en-GB" sz="2800" dirty="0"/>
              <a:t>This resource is designed to help you understand how to approach the NEA Composing task. It covers how to:</a:t>
            </a:r>
          </a:p>
          <a:p>
            <a:pPr>
              <a:buFont typeface="Arial" pitchFamily="34" charset="0"/>
              <a:buChar char="•"/>
            </a:pPr>
            <a:r>
              <a:rPr lang="en-GB" sz="2800" dirty="0"/>
              <a:t>    respond to a brief</a:t>
            </a:r>
          </a:p>
          <a:p>
            <a:pPr marL="457200" indent="-457200">
              <a:buFont typeface="Arial" panose="020B0604020202020204" pitchFamily="34" charset="0"/>
              <a:buChar char="•"/>
            </a:pPr>
            <a:r>
              <a:rPr lang="en-GB" sz="2800" dirty="0"/>
              <a:t>plan your work</a:t>
            </a:r>
          </a:p>
          <a:p>
            <a:pPr marL="457200" indent="-457200">
              <a:buFont typeface="Arial" panose="020B0604020202020204" pitchFamily="34" charset="0"/>
              <a:buChar char="•"/>
            </a:pPr>
            <a:r>
              <a:rPr lang="en-GB" sz="2800" dirty="0"/>
              <a:t>create your material (use of musical elements, structuring and developing)</a:t>
            </a:r>
          </a:p>
          <a:p>
            <a:pPr marL="457200" indent="-457200">
              <a:buFont typeface="Arial" panose="020B0604020202020204" pitchFamily="34" charset="0"/>
              <a:buChar char="•"/>
            </a:pPr>
            <a:r>
              <a:rPr lang="en-GB" sz="2800" dirty="0"/>
              <a:t>present and refine your work.</a:t>
            </a:r>
          </a:p>
          <a:p>
            <a:pPr marL="457200" indent="-457200">
              <a:buFont typeface="Arial" panose="020B0604020202020204" pitchFamily="34" charset="0"/>
              <a:buChar char="•"/>
            </a:pPr>
            <a:endParaRPr lang="en-GB" sz="2800" dirty="0">
              <a:solidFill>
                <a:srgbClr val="FF0000"/>
              </a:solidFill>
            </a:endParaRPr>
          </a:p>
          <a:p>
            <a:pPr algn="ctr"/>
            <a:r>
              <a:rPr lang="en-GB" sz="2800" dirty="0"/>
              <a:t>Non-Examination Assessment is the name given to any assessment that does not have a timetabled examination.</a:t>
            </a:r>
          </a:p>
          <a:p>
            <a:endParaRPr lang="en-GB" sz="2800" dirty="0"/>
          </a:p>
          <a:p>
            <a:endParaRPr lang="en-GB" sz="2800" dirty="0">
              <a:solidFill>
                <a:srgbClr val="FF0000"/>
              </a:solidFill>
            </a:endParaRPr>
          </a:p>
        </p:txBody>
      </p:sp>
      <p:pic>
        <p:nvPicPr>
          <p:cNvPr id="2" name="slide 3">
            <a:hlinkClick r:id="" action="ppaction://media"/>
            <a:extLst>
              <a:ext uri="{FF2B5EF4-FFF2-40B4-BE49-F238E27FC236}">
                <a16:creationId xmlns:a16="http://schemas.microsoft.com/office/drawing/2014/main" id="{5C776914-45FA-411F-986C-5A8FF4DF643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20842" y="6120576"/>
            <a:ext cx="304800" cy="304800"/>
          </a:xfrm>
          <a:prstGeom prst="rect">
            <a:avLst/>
          </a:prstGeom>
        </p:spPr>
      </p:pic>
    </p:spTree>
    <p:extLst>
      <p:ext uri="{BB962C8B-B14F-4D97-AF65-F5344CB8AC3E}">
        <p14:creationId xmlns:p14="http://schemas.microsoft.com/office/powerpoint/2010/main" val="1630652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89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291417D5-885E-47D1-AD06-D72E6252369D}"/>
              </a:ext>
            </a:extLst>
          </p:cNvPr>
          <p:cNvSpPr txBox="1">
            <a:spLocks/>
          </p:cNvSpPr>
          <p:nvPr/>
        </p:nvSpPr>
        <p:spPr>
          <a:xfrm>
            <a:off x="1720740" y="164158"/>
            <a:ext cx="6684223" cy="1188244"/>
          </a:xfrm>
          <a:prstGeom prst="rect">
            <a:avLst/>
          </a:prstGeom>
        </p:spPr>
        <p:txBody>
          <a:bodyPr>
            <a:normAutofit/>
          </a:bodyPr>
          <a:lstStyle>
            <a:lvl1pPr marL="0" indent="0" algn="l" defTabSz="457200" rtl="0" eaLnBrk="1" latinLnBrk="0" hangingPunct="1">
              <a:spcBef>
                <a:spcPct val="20000"/>
              </a:spcBef>
              <a:buFont typeface="Arial"/>
              <a:buNone/>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GB" sz="3200">
                <a:solidFill>
                  <a:schemeClr val="bg1"/>
                </a:solidFill>
              </a:rPr>
              <a:t>In front of you, you should have …</a:t>
            </a:r>
            <a:endParaRPr lang="en-GB" sz="3200" dirty="0">
              <a:solidFill>
                <a:schemeClr val="bg1"/>
              </a:solidFill>
            </a:endParaRPr>
          </a:p>
        </p:txBody>
      </p:sp>
      <p:sp>
        <p:nvSpPr>
          <p:cNvPr id="7" name="TextBox 6">
            <a:extLst>
              <a:ext uri="{FF2B5EF4-FFF2-40B4-BE49-F238E27FC236}">
                <a16:creationId xmlns:a16="http://schemas.microsoft.com/office/drawing/2014/main" id="{71003110-10B1-4395-ADDD-5D6B1E3131BC}"/>
              </a:ext>
            </a:extLst>
          </p:cNvPr>
          <p:cNvSpPr txBox="1"/>
          <p:nvPr/>
        </p:nvSpPr>
        <p:spPr>
          <a:xfrm>
            <a:off x="609600" y="1264356"/>
            <a:ext cx="8534400" cy="4985980"/>
          </a:xfrm>
          <a:prstGeom prst="rect">
            <a:avLst/>
          </a:prstGeom>
          <a:noFill/>
        </p:spPr>
        <p:txBody>
          <a:bodyPr wrap="square" rtlCol="0">
            <a:spAutoFit/>
          </a:bodyPr>
          <a:lstStyle/>
          <a:p>
            <a:pPr marL="457200" indent="-457200">
              <a:buFont typeface="Arial" pitchFamily="34" charset="0"/>
              <a:buChar char="•"/>
            </a:pPr>
            <a:r>
              <a:rPr lang="en-GB" sz="4400" dirty="0"/>
              <a:t>The composition briefs</a:t>
            </a:r>
          </a:p>
          <a:p>
            <a:pPr marL="457200" indent="-457200">
              <a:buFont typeface="Arial" pitchFamily="34" charset="0"/>
              <a:buChar char="•"/>
            </a:pPr>
            <a:r>
              <a:rPr lang="en-GB" sz="4400" dirty="0"/>
              <a:t>The component 2 assessment criteria</a:t>
            </a:r>
          </a:p>
          <a:p>
            <a:pPr marL="457200" indent="-457200">
              <a:buFont typeface="Arial" pitchFamily="34" charset="0"/>
              <a:buChar char="•"/>
            </a:pPr>
            <a:r>
              <a:rPr lang="en-GB" sz="4400" dirty="0"/>
              <a:t>The candidate log form</a:t>
            </a:r>
          </a:p>
          <a:p>
            <a:endParaRPr lang="en-GB" sz="4400" dirty="0"/>
          </a:p>
          <a:p>
            <a:pPr marL="457200" indent="-457200">
              <a:buFont typeface="Arial" pitchFamily="34" charset="0"/>
              <a:buChar char="•"/>
            </a:pPr>
            <a:endParaRPr lang="en-GB" sz="1400" dirty="0"/>
          </a:p>
          <a:p>
            <a:r>
              <a:rPr lang="en-GB" sz="2800" dirty="0"/>
              <a:t>The assessment criteria are in Appendix B of the specification and a blank copy of the candidate log form may be downloaded from the website.</a:t>
            </a:r>
          </a:p>
        </p:txBody>
      </p:sp>
      <p:pic>
        <p:nvPicPr>
          <p:cNvPr id="2" name="slide 4">
            <a:hlinkClick r:id="" action="ppaction://media"/>
            <a:extLst>
              <a:ext uri="{FF2B5EF4-FFF2-40B4-BE49-F238E27FC236}">
                <a16:creationId xmlns:a16="http://schemas.microsoft.com/office/drawing/2014/main" id="{1499BC96-25A6-47A3-8C42-4D1ECE6C179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04800" y="6250336"/>
            <a:ext cx="304800" cy="304800"/>
          </a:xfrm>
          <a:prstGeom prst="rect">
            <a:avLst/>
          </a:prstGeom>
        </p:spPr>
      </p:pic>
    </p:spTree>
    <p:extLst>
      <p:ext uri="{BB962C8B-B14F-4D97-AF65-F5344CB8AC3E}">
        <p14:creationId xmlns:p14="http://schemas.microsoft.com/office/powerpoint/2010/main" val="4170457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96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624BAF1D-A7AF-47D2-BA20-31364AD84292}"/>
              </a:ext>
            </a:extLst>
          </p:cNvPr>
          <p:cNvSpPr txBox="1">
            <a:spLocks/>
          </p:cNvSpPr>
          <p:nvPr/>
        </p:nvSpPr>
        <p:spPr>
          <a:xfrm>
            <a:off x="283915" y="1449207"/>
            <a:ext cx="8571327" cy="5001680"/>
          </a:xfrm>
          <a:prstGeom prst="rect">
            <a:avLst/>
          </a:prstGeom>
        </p:spPr>
        <p:txBody>
          <a:bodyPr>
            <a:normAutofit/>
          </a:bodyPr>
          <a:lstStyle>
            <a:lvl1pPr marL="0" indent="0" algn="l" defTabSz="457200" rtl="0" eaLnBrk="1" latinLnBrk="0" hangingPunct="1">
              <a:spcBef>
                <a:spcPct val="20000"/>
              </a:spcBef>
              <a:buFont typeface="Arial"/>
              <a:buNone/>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GB" sz="3600">
              <a:latin typeface="+mn-lt"/>
              <a:ea typeface="Cambria" panose="02040503050406030204" pitchFamily="18" charset="0"/>
              <a:cs typeface="Cambria" panose="02040503050406030204" pitchFamily="18" charset="0"/>
            </a:endParaRPr>
          </a:p>
          <a:p>
            <a:endParaRPr lang="en-GB" sz="3600" dirty="0">
              <a:latin typeface="+mn-lt"/>
            </a:endParaRPr>
          </a:p>
        </p:txBody>
      </p:sp>
      <p:sp>
        <p:nvSpPr>
          <p:cNvPr id="6" name="Text Placeholder 1">
            <a:extLst>
              <a:ext uri="{FF2B5EF4-FFF2-40B4-BE49-F238E27FC236}">
                <a16:creationId xmlns:a16="http://schemas.microsoft.com/office/drawing/2014/main" id="{7959CE5D-ACA7-4655-B3E7-1F82BABA8E93}"/>
              </a:ext>
            </a:extLst>
          </p:cNvPr>
          <p:cNvSpPr txBox="1">
            <a:spLocks/>
          </p:cNvSpPr>
          <p:nvPr/>
        </p:nvSpPr>
        <p:spPr>
          <a:xfrm>
            <a:off x="1726111" y="143415"/>
            <a:ext cx="7753316" cy="1188244"/>
          </a:xfrm>
          <a:prstGeom prst="rect">
            <a:avLst/>
          </a:prstGeom>
        </p:spPr>
        <p:txBody>
          <a:bodyPr>
            <a:noAutofit/>
          </a:bodyPr>
          <a:lstStyle>
            <a:lvl1pPr marL="0" indent="0" algn="l" defTabSz="457200" rtl="0" eaLnBrk="1" latinLnBrk="0" hangingPunct="1">
              <a:spcBef>
                <a:spcPct val="20000"/>
              </a:spcBef>
              <a:buFont typeface="Arial"/>
              <a:buNone/>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3200" dirty="0">
                <a:solidFill>
                  <a:schemeClr val="bg1"/>
                </a:solidFill>
                <a:latin typeface="+mj-lt"/>
              </a:rPr>
              <a:t>Component 2</a:t>
            </a:r>
            <a:r>
              <a:rPr lang="en-GB" sz="3200" dirty="0">
                <a:solidFill>
                  <a:srgbClr val="FF0000"/>
                </a:solidFill>
                <a:latin typeface="+mj-lt"/>
              </a:rPr>
              <a:t> </a:t>
            </a:r>
            <a:r>
              <a:rPr lang="en-GB" sz="3200" dirty="0">
                <a:solidFill>
                  <a:schemeClr val="bg1"/>
                </a:solidFill>
                <a:latin typeface="+mj-lt"/>
              </a:rPr>
              <a:t>NEA: Composing – 30% </a:t>
            </a:r>
          </a:p>
        </p:txBody>
      </p:sp>
      <p:sp>
        <p:nvSpPr>
          <p:cNvPr id="7" name="Content Placeholder 2">
            <a:extLst>
              <a:ext uri="{FF2B5EF4-FFF2-40B4-BE49-F238E27FC236}">
                <a16:creationId xmlns:a16="http://schemas.microsoft.com/office/drawing/2014/main" id="{B2AE2500-C0EF-4AAC-A0A8-F30612ECD1E2}"/>
              </a:ext>
            </a:extLst>
          </p:cNvPr>
          <p:cNvSpPr txBox="1">
            <a:spLocks/>
          </p:cNvSpPr>
          <p:nvPr/>
        </p:nvSpPr>
        <p:spPr>
          <a:xfrm>
            <a:off x="106278" y="1499043"/>
            <a:ext cx="9037721" cy="5069392"/>
          </a:xfrm>
          <a:prstGeom prst="rect">
            <a:avLst/>
          </a:prstGeom>
        </p:spPr>
        <p:txBody>
          <a:bodyPr>
            <a:noAutofit/>
          </a:bodyPr>
          <a:lstStyle>
            <a:lvl1pPr marL="0" indent="0" algn="l" defTabSz="457200" rtl="0" eaLnBrk="1" latinLnBrk="0" hangingPunct="1">
              <a:spcBef>
                <a:spcPct val="20000"/>
              </a:spcBef>
              <a:buFont typeface="Arial"/>
              <a:buNone/>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GB" b="1" dirty="0">
              <a:latin typeface="+mn-lt"/>
            </a:endParaRPr>
          </a:p>
          <a:p>
            <a:r>
              <a:rPr lang="en-GB" b="1" dirty="0">
                <a:latin typeface="+mn-lt"/>
              </a:rPr>
              <a:t>Two</a:t>
            </a:r>
            <a:r>
              <a:rPr lang="en-GB" dirty="0">
                <a:latin typeface="+mn-lt"/>
              </a:rPr>
              <a:t> compositions (total recommended playing time of 3-6 minutes) - 30%</a:t>
            </a:r>
          </a:p>
          <a:p>
            <a:endParaRPr lang="en-GB" sz="800" dirty="0">
              <a:latin typeface="+mn-lt"/>
            </a:endParaRPr>
          </a:p>
          <a:p>
            <a:r>
              <a:rPr lang="en-GB" dirty="0">
                <a:latin typeface="+mn-lt"/>
              </a:rPr>
              <a:t>	1. A composition which responds to a set brief issued by WJEC in 	September, for submission in the following summer. </a:t>
            </a:r>
          </a:p>
          <a:p>
            <a:r>
              <a:rPr lang="en-GB" dirty="0">
                <a:latin typeface="+mn-lt"/>
              </a:rPr>
              <a:t>	2. A free composition, in a style and with a brief of your own choice.</a:t>
            </a:r>
          </a:p>
          <a:p>
            <a:endParaRPr lang="en-GB" dirty="0">
              <a:latin typeface="+mn-lt"/>
            </a:endParaRPr>
          </a:p>
          <a:p>
            <a:endParaRPr lang="en-GB" u="sng" dirty="0">
              <a:latin typeface="+mn-lt"/>
            </a:endParaRPr>
          </a:p>
          <a:p>
            <a:r>
              <a:rPr lang="en-GB" dirty="0">
                <a:latin typeface="+mn-lt"/>
              </a:rPr>
              <a:t>Your work must be presented as mp3 recordings with a score or lead sheet for each piece, and your candidate log as pdf or MS Office documents.</a:t>
            </a:r>
          </a:p>
          <a:p>
            <a:endParaRPr lang="en-GB" sz="2800" dirty="0">
              <a:latin typeface="+mn-lt"/>
            </a:endParaRPr>
          </a:p>
          <a:p>
            <a:endParaRPr lang="en-GB" sz="2800" dirty="0">
              <a:latin typeface="+mn-lt"/>
            </a:endParaRPr>
          </a:p>
          <a:p>
            <a:endParaRPr lang="en-GB" sz="2800" dirty="0">
              <a:solidFill>
                <a:srgbClr val="FF0000"/>
              </a:solidFill>
              <a:latin typeface="+mn-lt"/>
            </a:endParaRPr>
          </a:p>
          <a:p>
            <a:endParaRPr lang="en-GB" sz="2800" dirty="0">
              <a:latin typeface="+mn-lt"/>
            </a:endParaRPr>
          </a:p>
        </p:txBody>
      </p:sp>
      <p:pic>
        <p:nvPicPr>
          <p:cNvPr id="2" name="slide 5">
            <a:hlinkClick r:id="" action="ppaction://media"/>
            <a:extLst>
              <a:ext uri="{FF2B5EF4-FFF2-40B4-BE49-F238E27FC236}">
                <a16:creationId xmlns:a16="http://schemas.microsoft.com/office/drawing/2014/main" id="{52F57568-70D5-47FE-9D59-530E88782CE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2814" y="5609897"/>
            <a:ext cx="304800" cy="304800"/>
          </a:xfrm>
          <a:prstGeom prst="rect">
            <a:avLst/>
          </a:prstGeom>
        </p:spPr>
      </p:pic>
    </p:spTree>
    <p:extLst>
      <p:ext uri="{BB962C8B-B14F-4D97-AF65-F5344CB8AC3E}">
        <p14:creationId xmlns:p14="http://schemas.microsoft.com/office/powerpoint/2010/main" val="1878581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6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2ED33AA-8804-497B-8835-55791B09197E}"/>
              </a:ext>
            </a:extLst>
          </p:cNvPr>
          <p:cNvSpPr txBox="1">
            <a:spLocks/>
          </p:cNvSpPr>
          <p:nvPr/>
        </p:nvSpPr>
        <p:spPr>
          <a:xfrm>
            <a:off x="1274766" y="184692"/>
            <a:ext cx="7102415"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GB" sz="3600" dirty="0">
                <a:solidFill>
                  <a:schemeClr val="bg1"/>
                </a:solidFill>
                <a:latin typeface="+mj-lt"/>
              </a:rPr>
              <a:t>Introduction to Component 2</a:t>
            </a:r>
          </a:p>
        </p:txBody>
      </p:sp>
      <p:sp>
        <p:nvSpPr>
          <p:cNvPr id="7" name="TextBox 6">
            <a:extLst>
              <a:ext uri="{FF2B5EF4-FFF2-40B4-BE49-F238E27FC236}">
                <a16:creationId xmlns:a16="http://schemas.microsoft.com/office/drawing/2014/main" id="{20A93644-C5D3-4C5D-B417-20EAA08F17F4}"/>
              </a:ext>
            </a:extLst>
          </p:cNvPr>
          <p:cNvSpPr txBox="1"/>
          <p:nvPr/>
        </p:nvSpPr>
        <p:spPr>
          <a:xfrm>
            <a:off x="283915" y="1207699"/>
            <a:ext cx="8571327" cy="5447645"/>
          </a:xfrm>
          <a:prstGeom prst="rect">
            <a:avLst/>
          </a:prstGeom>
          <a:noFill/>
        </p:spPr>
        <p:txBody>
          <a:bodyPr wrap="square" rtlCol="0">
            <a:spAutoFit/>
          </a:bodyPr>
          <a:lstStyle/>
          <a:p>
            <a:r>
              <a:rPr lang="en-GB" sz="3600" dirty="0"/>
              <a:t>You will be required to write </a:t>
            </a:r>
            <a:r>
              <a:rPr lang="en-GB" sz="3600" b="1" dirty="0"/>
              <a:t>original</a:t>
            </a:r>
            <a:r>
              <a:rPr lang="en-GB" sz="3600" dirty="0"/>
              <a:t> compositions. The piece written in response to the set brief will be linked to an Area of Study.</a:t>
            </a:r>
          </a:p>
          <a:p>
            <a:endParaRPr lang="en-GB" sz="2200" dirty="0">
              <a:solidFill>
                <a:srgbClr val="FF0000"/>
              </a:solidFill>
            </a:endParaRPr>
          </a:p>
          <a:p>
            <a:r>
              <a:rPr lang="en-GB" sz="2200" dirty="0">
                <a:solidFill>
                  <a:srgbClr val="FF0000"/>
                </a:solidFill>
              </a:rPr>
              <a:t> </a:t>
            </a:r>
            <a:r>
              <a:rPr lang="en-GB" sz="3200" dirty="0"/>
              <a:t>The Areas of Study are:</a:t>
            </a:r>
          </a:p>
          <a:p>
            <a:pPr marL="514350" indent="-514350">
              <a:buAutoNum type="arabicPeriod"/>
            </a:pPr>
            <a:r>
              <a:rPr lang="en-GB" sz="3200" dirty="0"/>
              <a:t>Musical Forms and Devices</a:t>
            </a:r>
          </a:p>
          <a:p>
            <a:pPr marL="514350" indent="-514350">
              <a:buAutoNum type="arabicPeriod"/>
            </a:pPr>
            <a:r>
              <a:rPr lang="en-GB" sz="3200" dirty="0"/>
              <a:t>Music for Ensemble</a:t>
            </a:r>
          </a:p>
          <a:p>
            <a:pPr marL="514350" indent="-514350">
              <a:buAutoNum type="arabicPeriod"/>
            </a:pPr>
            <a:r>
              <a:rPr lang="en-GB" sz="3200" dirty="0"/>
              <a:t>Film Music</a:t>
            </a:r>
          </a:p>
          <a:p>
            <a:pPr marL="514350" indent="-514350">
              <a:buAutoNum type="arabicPeriod"/>
            </a:pPr>
            <a:r>
              <a:rPr lang="en-GB" sz="3200" dirty="0"/>
              <a:t>Popular Music</a:t>
            </a:r>
          </a:p>
          <a:p>
            <a:endParaRPr lang="en-GB" sz="2200" dirty="0"/>
          </a:p>
        </p:txBody>
      </p:sp>
      <p:pic>
        <p:nvPicPr>
          <p:cNvPr id="2" name="slide 6">
            <a:hlinkClick r:id="" action="ppaction://media"/>
            <a:extLst>
              <a:ext uri="{FF2B5EF4-FFF2-40B4-BE49-F238E27FC236}">
                <a16:creationId xmlns:a16="http://schemas.microsoft.com/office/drawing/2014/main" id="{0EDCFA90-D46E-4B8E-8078-B9353ED3E47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93421" y="5650301"/>
            <a:ext cx="304800" cy="304800"/>
          </a:xfrm>
          <a:prstGeom prst="rect">
            <a:avLst/>
          </a:prstGeom>
        </p:spPr>
      </p:pic>
    </p:spTree>
    <p:extLst>
      <p:ext uri="{BB962C8B-B14F-4D97-AF65-F5344CB8AC3E}">
        <p14:creationId xmlns:p14="http://schemas.microsoft.com/office/powerpoint/2010/main" val="2026954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3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3F2026A4-754C-437A-BD4B-3C461C74D157}"/>
              </a:ext>
            </a:extLst>
          </p:cNvPr>
          <p:cNvSpPr txBox="1">
            <a:spLocks/>
          </p:cNvSpPr>
          <p:nvPr/>
        </p:nvSpPr>
        <p:spPr>
          <a:xfrm>
            <a:off x="457200" y="1324303"/>
            <a:ext cx="8418786" cy="5092263"/>
          </a:xfrm>
          <a:prstGeom prst="rect">
            <a:avLst/>
          </a:prstGeom>
        </p:spPr>
        <p:txBody>
          <a:bodyPr>
            <a:normAutofit fontScale="40000" lnSpcReduction="20000"/>
          </a:bodyPr>
          <a:lstStyle>
            <a:lvl1pPr marL="0" indent="0" algn="l" defTabSz="457200" rtl="0" eaLnBrk="1" latinLnBrk="0" hangingPunct="1">
              <a:spcBef>
                <a:spcPct val="20000"/>
              </a:spcBef>
              <a:buFont typeface="Arial"/>
              <a:buNone/>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endParaRPr lang="en-GB" sz="11200">
              <a:latin typeface="+mn-lt"/>
            </a:endParaRPr>
          </a:p>
          <a:p>
            <a:r>
              <a:rPr lang="en-GB" sz="12800">
                <a:latin typeface="+mn-lt"/>
              </a:rPr>
              <a:t>It is very important that you choose a brief which allows you to fulfil the assessment criteria, allowing you access to the full range of marks.</a:t>
            </a:r>
          </a:p>
          <a:p>
            <a:endParaRPr lang="en-GB" dirty="0"/>
          </a:p>
        </p:txBody>
      </p:sp>
      <p:pic>
        <p:nvPicPr>
          <p:cNvPr id="2" name="slide 7">
            <a:hlinkClick r:id="" action="ppaction://media"/>
            <a:extLst>
              <a:ext uri="{FF2B5EF4-FFF2-40B4-BE49-F238E27FC236}">
                <a16:creationId xmlns:a16="http://schemas.microsoft.com/office/drawing/2014/main" id="{A126B2E7-E36C-47A7-87AF-2CD18947286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35876" y="5688724"/>
            <a:ext cx="304800" cy="304800"/>
          </a:xfrm>
          <a:prstGeom prst="rect">
            <a:avLst/>
          </a:prstGeom>
        </p:spPr>
      </p:pic>
    </p:spTree>
    <p:extLst>
      <p:ext uri="{BB962C8B-B14F-4D97-AF65-F5344CB8AC3E}">
        <p14:creationId xmlns:p14="http://schemas.microsoft.com/office/powerpoint/2010/main" val="2087248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6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93496E37-1A57-4F53-81AF-AD71ADE0047A}"/>
              </a:ext>
            </a:extLst>
          </p:cNvPr>
          <p:cNvSpPr txBox="1">
            <a:spLocks/>
          </p:cNvSpPr>
          <p:nvPr/>
        </p:nvSpPr>
        <p:spPr>
          <a:xfrm>
            <a:off x="2365086" y="103392"/>
            <a:ext cx="8418513" cy="522401"/>
          </a:xfrm>
          <a:prstGeom prst="rect">
            <a:avLst/>
          </a:prstGeom>
        </p:spPr>
        <p:txBody>
          <a:bodyPr>
            <a:noAutofit/>
          </a:bodyPr>
          <a:lstStyle>
            <a:lvl1pPr marL="0" indent="0" algn="l" defTabSz="457200" rtl="0" eaLnBrk="1" latinLnBrk="0" hangingPunct="1">
              <a:spcBef>
                <a:spcPct val="20000"/>
              </a:spcBef>
              <a:buFont typeface="Arial"/>
              <a:buNone/>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3200">
                <a:solidFill>
                  <a:schemeClr val="bg1"/>
                </a:solidFill>
              </a:rPr>
              <a:t>Choosing a suitable Brief</a:t>
            </a:r>
            <a:endParaRPr lang="en-GB" sz="3200" dirty="0">
              <a:solidFill>
                <a:schemeClr val="bg1"/>
              </a:solidFill>
            </a:endParaRPr>
          </a:p>
        </p:txBody>
      </p:sp>
      <p:sp>
        <p:nvSpPr>
          <p:cNvPr id="5" name="Content Placeholder 2">
            <a:extLst>
              <a:ext uri="{FF2B5EF4-FFF2-40B4-BE49-F238E27FC236}">
                <a16:creationId xmlns:a16="http://schemas.microsoft.com/office/drawing/2014/main" id="{2F853717-93D8-465A-B8ED-71997C6736A8}"/>
              </a:ext>
            </a:extLst>
          </p:cNvPr>
          <p:cNvSpPr txBox="1">
            <a:spLocks/>
          </p:cNvSpPr>
          <p:nvPr/>
        </p:nvSpPr>
        <p:spPr>
          <a:xfrm>
            <a:off x="457200" y="1344616"/>
            <a:ext cx="8229600" cy="4963886"/>
          </a:xfrm>
          <a:prstGeom prst="rect">
            <a:avLst/>
          </a:prstGeom>
        </p:spPr>
        <p:txBody>
          <a:bodyPr/>
          <a:lstStyle>
            <a:lvl1pPr marL="0" indent="0" algn="l" defTabSz="457200" rtl="0" eaLnBrk="1" latinLnBrk="0" hangingPunct="1">
              <a:spcBef>
                <a:spcPct val="20000"/>
              </a:spcBef>
              <a:buFont typeface="Arial"/>
              <a:buNone/>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a:t>A </a:t>
            </a:r>
            <a:r>
              <a:rPr lang="en-GB" b="1"/>
              <a:t>brief</a:t>
            </a:r>
            <a:r>
              <a:rPr lang="en-GB"/>
              <a:t> must provide details of the </a:t>
            </a:r>
            <a:r>
              <a:rPr lang="en-GB">
                <a:solidFill>
                  <a:srgbClr val="FF0000"/>
                </a:solidFill>
              </a:rPr>
              <a:t>audience</a:t>
            </a:r>
            <a:r>
              <a:rPr lang="en-GB" b="1">
                <a:solidFill>
                  <a:srgbClr val="FF0000"/>
                </a:solidFill>
              </a:rPr>
              <a:t> or </a:t>
            </a:r>
            <a:r>
              <a:rPr lang="en-GB">
                <a:solidFill>
                  <a:srgbClr val="FF0000"/>
                </a:solidFill>
              </a:rPr>
              <a:t>occasion</a:t>
            </a:r>
            <a:r>
              <a:rPr lang="en-GB"/>
              <a:t>, </a:t>
            </a:r>
            <a:r>
              <a:rPr lang="en-GB" b="1"/>
              <a:t>plus</a:t>
            </a:r>
            <a:r>
              <a:rPr lang="en-GB"/>
              <a:t> a </a:t>
            </a:r>
            <a:r>
              <a:rPr lang="en-GB">
                <a:solidFill>
                  <a:schemeClr val="accent1"/>
                </a:solidFill>
              </a:rPr>
              <a:t>musical detail, device or style</a:t>
            </a:r>
            <a:r>
              <a:rPr lang="en-GB"/>
              <a:t>.</a:t>
            </a:r>
          </a:p>
          <a:p>
            <a:r>
              <a:rPr lang="en-GB"/>
              <a:t>Some examples:</a:t>
            </a:r>
          </a:p>
          <a:p>
            <a:pPr>
              <a:buFont typeface="Arial" pitchFamily="34" charset="0"/>
              <a:buChar char="•"/>
            </a:pPr>
            <a:r>
              <a:rPr lang="en-GB"/>
              <a:t> Compose a piece of music in </a:t>
            </a:r>
            <a:r>
              <a:rPr lang="en-GB">
                <a:solidFill>
                  <a:schemeClr val="accent1"/>
                </a:solidFill>
              </a:rPr>
              <a:t>rondo form </a:t>
            </a:r>
            <a:r>
              <a:rPr lang="en-GB"/>
              <a:t>that is to be performed in an end of term school concert</a:t>
            </a:r>
          </a:p>
          <a:p>
            <a:pPr>
              <a:buFont typeface="Arial" pitchFamily="34" charset="0"/>
              <a:buChar char="•"/>
            </a:pPr>
            <a:r>
              <a:rPr lang="en-GB"/>
              <a:t> Compose </a:t>
            </a:r>
            <a:r>
              <a:rPr lang="en-GB">
                <a:solidFill>
                  <a:schemeClr val="accent1"/>
                </a:solidFill>
              </a:rPr>
              <a:t>music</a:t>
            </a:r>
            <a:r>
              <a:rPr lang="en-GB"/>
              <a:t> for </a:t>
            </a:r>
            <a:r>
              <a:rPr lang="en-GB">
                <a:solidFill>
                  <a:srgbClr val="FF0000"/>
                </a:solidFill>
              </a:rPr>
              <a:t>a car chase scene in a gangster </a:t>
            </a:r>
            <a:r>
              <a:rPr lang="en-GB">
                <a:solidFill>
                  <a:schemeClr val="accent1"/>
                </a:solidFill>
              </a:rPr>
              <a:t>film</a:t>
            </a:r>
            <a:r>
              <a:rPr lang="en-GB"/>
              <a:t>.</a:t>
            </a:r>
          </a:p>
          <a:p>
            <a:pPr>
              <a:buFont typeface="Arial" pitchFamily="34" charset="0"/>
              <a:buChar char="•"/>
            </a:pPr>
            <a:r>
              <a:rPr lang="en-GB"/>
              <a:t> Compose a </a:t>
            </a:r>
            <a:r>
              <a:rPr lang="en-GB">
                <a:solidFill>
                  <a:schemeClr val="accent1"/>
                </a:solidFill>
              </a:rPr>
              <a:t>rock song </a:t>
            </a:r>
            <a:r>
              <a:rPr lang="en-GB"/>
              <a:t>for performance in a </a:t>
            </a:r>
            <a:r>
              <a:rPr lang="en-GB">
                <a:solidFill>
                  <a:srgbClr val="FF0000"/>
                </a:solidFill>
              </a:rPr>
              <a:t>summer Youth Music Festival</a:t>
            </a:r>
          </a:p>
          <a:p>
            <a:pPr>
              <a:buFont typeface="Arial" pitchFamily="34" charset="0"/>
              <a:buChar char="•"/>
            </a:pPr>
            <a:r>
              <a:rPr lang="en-GB"/>
              <a:t> Compose a piece for performance in a </a:t>
            </a:r>
            <a:r>
              <a:rPr lang="en-GB">
                <a:solidFill>
                  <a:srgbClr val="FF0000"/>
                </a:solidFill>
              </a:rPr>
              <a:t>music department concert </a:t>
            </a:r>
            <a:r>
              <a:rPr lang="en-GB"/>
              <a:t>which makes use of </a:t>
            </a:r>
            <a:r>
              <a:rPr lang="en-GB" b="1">
                <a:solidFill>
                  <a:schemeClr val="accent1"/>
                </a:solidFill>
              </a:rPr>
              <a:t>imitation</a:t>
            </a:r>
            <a:r>
              <a:rPr lang="en-GB" b="1"/>
              <a:t>.</a:t>
            </a:r>
            <a:endParaRPr lang="en-GB"/>
          </a:p>
          <a:p>
            <a:pPr>
              <a:buFont typeface="Arial" pitchFamily="34" charset="0"/>
              <a:buChar char="•"/>
            </a:pPr>
            <a:r>
              <a:rPr lang="en-GB"/>
              <a:t> Compose a piece for </a:t>
            </a:r>
            <a:r>
              <a:rPr lang="en-GB">
                <a:solidFill>
                  <a:schemeClr val="accent1"/>
                </a:solidFill>
              </a:rPr>
              <a:t>ensemble</a:t>
            </a:r>
            <a:r>
              <a:rPr lang="en-GB"/>
              <a:t> which is intended for use in a </a:t>
            </a:r>
            <a:r>
              <a:rPr lang="en-GB">
                <a:solidFill>
                  <a:srgbClr val="FF0000"/>
                </a:solidFill>
              </a:rPr>
              <a:t>dance scene </a:t>
            </a:r>
            <a:r>
              <a:rPr lang="en-GB"/>
              <a:t>in a </a:t>
            </a:r>
            <a:r>
              <a:rPr lang="en-GB">
                <a:solidFill>
                  <a:schemeClr val="accent1"/>
                </a:solidFill>
              </a:rPr>
              <a:t>musical</a:t>
            </a:r>
            <a:r>
              <a:rPr lang="en-GB"/>
              <a:t> of your choice.</a:t>
            </a:r>
          </a:p>
          <a:p>
            <a:endParaRPr lang="en-GB"/>
          </a:p>
          <a:p>
            <a:pPr>
              <a:buFont typeface="Arial" pitchFamily="34" charset="0"/>
              <a:buChar char="•"/>
            </a:pPr>
            <a:endParaRPr lang="en-GB" dirty="0"/>
          </a:p>
        </p:txBody>
      </p:sp>
      <p:pic>
        <p:nvPicPr>
          <p:cNvPr id="2" name="slide 8">
            <a:hlinkClick r:id="" action="ppaction://media"/>
            <a:extLst>
              <a:ext uri="{FF2B5EF4-FFF2-40B4-BE49-F238E27FC236}">
                <a16:creationId xmlns:a16="http://schemas.microsoft.com/office/drawing/2014/main" id="{44D96718-51BC-4E8E-AB8C-67658E4C0AE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04497" y="5995819"/>
            <a:ext cx="304800" cy="304800"/>
          </a:xfrm>
          <a:prstGeom prst="rect">
            <a:avLst/>
          </a:prstGeom>
        </p:spPr>
      </p:pic>
    </p:spTree>
    <p:extLst>
      <p:ext uri="{BB962C8B-B14F-4D97-AF65-F5344CB8AC3E}">
        <p14:creationId xmlns:p14="http://schemas.microsoft.com/office/powerpoint/2010/main" val="1637302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4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A31F8423-5FE8-4AFD-A69D-E82DB73DB5CC}"/>
              </a:ext>
            </a:extLst>
          </p:cNvPr>
          <p:cNvSpPr txBox="1">
            <a:spLocks/>
          </p:cNvSpPr>
          <p:nvPr/>
        </p:nvSpPr>
        <p:spPr>
          <a:xfrm>
            <a:off x="1720741" y="164158"/>
            <a:ext cx="5211688" cy="1188244"/>
          </a:xfrm>
          <a:prstGeom prst="rect">
            <a:avLst/>
          </a:prstGeom>
        </p:spPr>
        <p:txBody>
          <a:bodyPr>
            <a:normAutofit/>
          </a:bodyPr>
          <a:lstStyle>
            <a:lvl1pPr marL="0" indent="0" algn="l" defTabSz="457200" rtl="0" eaLnBrk="1" latinLnBrk="0" hangingPunct="1">
              <a:spcBef>
                <a:spcPct val="20000"/>
              </a:spcBef>
              <a:buFont typeface="Arial"/>
              <a:buNone/>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GB" sz="4000">
                <a:solidFill>
                  <a:schemeClr val="bg1"/>
                </a:solidFill>
                <a:latin typeface="+mj-lt"/>
              </a:rPr>
              <a:t>Before you begin</a:t>
            </a:r>
            <a:endParaRPr lang="en-GB" sz="4000" dirty="0">
              <a:solidFill>
                <a:srgbClr val="FF0000"/>
              </a:solidFill>
              <a:latin typeface="+mj-lt"/>
            </a:endParaRPr>
          </a:p>
        </p:txBody>
      </p:sp>
      <p:sp>
        <p:nvSpPr>
          <p:cNvPr id="5" name="TextBox 4">
            <a:extLst>
              <a:ext uri="{FF2B5EF4-FFF2-40B4-BE49-F238E27FC236}">
                <a16:creationId xmlns:a16="http://schemas.microsoft.com/office/drawing/2014/main" id="{CADFB114-B3EA-4023-A76E-D848D8AFB5BF}"/>
              </a:ext>
            </a:extLst>
          </p:cNvPr>
          <p:cNvSpPr txBox="1"/>
          <p:nvPr/>
        </p:nvSpPr>
        <p:spPr>
          <a:xfrm>
            <a:off x="256674" y="1164134"/>
            <a:ext cx="8614610" cy="6063198"/>
          </a:xfrm>
          <a:prstGeom prst="rect">
            <a:avLst/>
          </a:prstGeom>
          <a:noFill/>
        </p:spPr>
        <p:txBody>
          <a:bodyPr wrap="square" rtlCol="0">
            <a:spAutoFit/>
          </a:bodyPr>
          <a:lstStyle/>
          <a:p>
            <a:pPr marL="285750" indent="-285750">
              <a:buFont typeface="Arial" panose="020B0604020202020204" pitchFamily="34" charset="0"/>
              <a:buChar char="•"/>
            </a:pPr>
            <a:r>
              <a:rPr lang="en-GB" sz="2400" dirty="0"/>
              <a:t>You will have approximately two terms to complete this work.</a:t>
            </a:r>
          </a:p>
          <a:p>
            <a:pPr marL="285750" indent="-285750">
              <a:buFont typeface="Arial" panose="020B0604020202020204" pitchFamily="34" charset="0"/>
              <a:buChar char="•"/>
            </a:pPr>
            <a:r>
              <a:rPr lang="en-GB" sz="2400" dirty="0"/>
              <a:t>Your compositions should have a playing time of approximately 3-6 minutes – but the musical content is the important thing!</a:t>
            </a:r>
          </a:p>
          <a:p>
            <a:pPr marL="285750" indent="-285750">
              <a:buFont typeface="Arial" panose="020B0604020202020204" pitchFamily="34" charset="0"/>
              <a:buChar char="•"/>
            </a:pPr>
            <a:r>
              <a:rPr lang="en-GB" sz="2400" dirty="0"/>
              <a:t>Spend as much time as you wish (or need) to achieve your best outcome.</a:t>
            </a:r>
          </a:p>
          <a:p>
            <a:pPr marL="285750" indent="-285750">
              <a:buFont typeface="Arial" panose="020B0604020202020204" pitchFamily="34" charset="0"/>
              <a:buChar char="•"/>
            </a:pPr>
            <a:r>
              <a:rPr lang="en-GB" sz="2400" dirty="0"/>
              <a:t>Don’t just go along with your first ideas. Refine and develop your work.</a:t>
            </a:r>
          </a:p>
          <a:p>
            <a:pPr marL="285750" indent="-285750">
              <a:buFont typeface="Arial" panose="020B0604020202020204" pitchFamily="34" charset="0"/>
              <a:buChar char="•"/>
            </a:pPr>
            <a:r>
              <a:rPr lang="en-GB" sz="2400" dirty="0"/>
              <a:t>It is a good idea to complete lots of preparatory work in Year 10, keeping all your musical ideas together, in a ‘music sketch book’. This could be using a notebook / manuscript paper/ using digital resources </a:t>
            </a:r>
            <a:r>
              <a:rPr lang="en-GB" sz="2400" i="1" dirty="0"/>
              <a:t>etc.</a:t>
            </a:r>
          </a:p>
          <a:p>
            <a:pPr marL="285750" indent="-285750">
              <a:buFont typeface="Arial" panose="020B0604020202020204" pitchFamily="34" charset="0"/>
              <a:buChar char="•"/>
            </a:pPr>
            <a:r>
              <a:rPr lang="en-GB" sz="2400" dirty="0"/>
              <a:t>You will complete the work both in school and at home, and it will be checked by the teacher at least three times during the composing process.</a:t>
            </a:r>
          </a:p>
          <a:p>
            <a:pPr marL="457200" indent="-457200" algn="ctr"/>
            <a:r>
              <a:rPr lang="en-GB" sz="2400" b="1" dirty="0"/>
              <a:t>You must meet the deadlines your teacher gives you.</a:t>
            </a:r>
          </a:p>
          <a:p>
            <a:endParaRPr lang="en-GB" sz="2800" dirty="0"/>
          </a:p>
        </p:txBody>
      </p:sp>
      <p:pic>
        <p:nvPicPr>
          <p:cNvPr id="2" name="slide 9">
            <a:hlinkClick r:id="" action="ppaction://media"/>
            <a:extLst>
              <a:ext uri="{FF2B5EF4-FFF2-40B4-BE49-F238E27FC236}">
                <a16:creationId xmlns:a16="http://schemas.microsoft.com/office/drawing/2014/main" id="{5DF4F601-DFEA-4FA2-A121-A7022522BB3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72716" y="6193221"/>
            <a:ext cx="304800" cy="304800"/>
          </a:xfrm>
          <a:prstGeom prst="rect">
            <a:avLst/>
          </a:prstGeom>
        </p:spPr>
      </p:pic>
    </p:spTree>
    <p:extLst>
      <p:ext uri="{BB962C8B-B14F-4D97-AF65-F5344CB8AC3E}">
        <p14:creationId xmlns:p14="http://schemas.microsoft.com/office/powerpoint/2010/main" val="1173440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3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Eduqas PowerPoint Template (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10ebebe9-ad9c-417c-96aa-6a2f5b72dbd6">
      <UserInfo>
        <DisplayName>Howells, Ceri</DisplayName>
        <AccountId>20</AccountId>
        <AccountType/>
      </UserInfo>
      <UserInfo>
        <DisplayName>Oatley, Matthew</DisplayName>
        <AccountId>28</AccountId>
        <AccountType/>
      </UserInfo>
      <UserInfo>
        <DisplayName>Victor, Karen</DisplayName>
        <AccountId>376</AccountId>
        <AccountType/>
      </UserInfo>
    </SharedWithUsers>
    <QA xmlns="101960c9-2583-49a4-9434-4c0cad7b266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E8D75E50D38D1449095CDF5BED87B3E" ma:contentTypeVersion="14" ma:contentTypeDescription="Create a new document." ma:contentTypeScope="" ma:versionID="c051abfb25284fa7588d92b3eb6a3c4e">
  <xsd:schema xmlns:xsd="http://www.w3.org/2001/XMLSchema" xmlns:xs="http://www.w3.org/2001/XMLSchema" xmlns:p="http://schemas.microsoft.com/office/2006/metadata/properties" xmlns:ns2="101960c9-2583-49a4-9434-4c0cad7b266a" xmlns:ns3="10ebebe9-ad9c-417c-96aa-6a2f5b72dbd6" targetNamespace="http://schemas.microsoft.com/office/2006/metadata/properties" ma:root="true" ma:fieldsID="2205e380b960644e3dac9fc76bbf9f3c" ns2:_="" ns3:_="">
    <xsd:import namespace="101960c9-2583-49a4-9434-4c0cad7b266a"/>
    <xsd:import namespace="10ebebe9-ad9c-417c-96aa-6a2f5b72dbd6"/>
    <xsd:element name="properties">
      <xsd:complexType>
        <xsd:sequence>
          <xsd:element name="documentManagement">
            <xsd:complexType>
              <xsd:all>
                <xsd:element ref="ns2:MediaServiceMetadata" minOccurs="0"/>
                <xsd:element ref="ns2:MediaServiceFastMetadata" minOccurs="0"/>
                <xsd:element ref="ns2:MediaServiceAutoTags" minOccurs="0"/>
                <xsd:element ref="ns2:QA" minOccurs="0"/>
                <xsd:element ref="ns3:SharedWithUsers" minOccurs="0"/>
                <xsd:element ref="ns3:SharedWithDetails" minOccurs="0"/>
                <xsd:element ref="ns2:MediaServiceOCR" minOccurs="0"/>
                <xsd:element ref="ns2:MediaServiceDateTaken"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1960c9-2583-49a4-9434-4c0cad7b266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QA" ma:index="11" nillable="true" ma:displayName="QA" ma:format="Dropdown" ma:internalName="QA">
      <xsd:simpleType>
        <xsd:restriction base="dms:Text">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0ebebe9-ad9c-417c-96aa-6a2f5b72dbd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773DC8F-AB9D-4910-94BF-5076350377AD}">
  <ds:schemaRefs>
    <ds:schemaRef ds:uri="http://purl.org/dc/elements/1.1/"/>
    <ds:schemaRef ds:uri="http://schemas.openxmlformats.org/package/2006/metadata/core-properties"/>
    <ds:schemaRef ds:uri="101960c9-2583-49a4-9434-4c0cad7b266a"/>
    <ds:schemaRef ds:uri="http://purl.org/dc/terms/"/>
    <ds:schemaRef ds:uri="http://schemas.microsoft.com/office/2006/documentManagement/types"/>
    <ds:schemaRef ds:uri="http://schemas.microsoft.com/office/2006/metadata/properties"/>
    <ds:schemaRef ds:uri="10ebebe9-ad9c-417c-96aa-6a2f5b72dbd6"/>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3D9FB68D-A36F-4F40-9DDD-C7C8C55F1F0F}">
  <ds:schemaRefs>
    <ds:schemaRef ds:uri="http://schemas.microsoft.com/sharepoint/v3/contenttype/forms"/>
  </ds:schemaRefs>
</ds:datastoreItem>
</file>

<file path=customXml/itemProps3.xml><?xml version="1.0" encoding="utf-8"?>
<ds:datastoreItem xmlns:ds="http://schemas.openxmlformats.org/officeDocument/2006/customXml" ds:itemID="{088BB757-DE1D-451F-AAA0-3417C3279FA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01960c9-2583-49a4-9434-4c0cad7b266a"/>
    <ds:schemaRef ds:uri="10ebebe9-ad9c-417c-96aa-6a2f5b72dbd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411</TotalTime>
  <Words>4102</Words>
  <Application>Microsoft Office PowerPoint</Application>
  <PresentationFormat>On-screen Show (4:3)</PresentationFormat>
  <Paragraphs>305</Paragraphs>
  <Slides>27</Slides>
  <Notes>25</Notes>
  <HiddenSlides>0</HiddenSlides>
  <MMClips>27</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Arial</vt:lpstr>
      <vt:lpstr>Bliss-Light</vt:lpstr>
      <vt:lpstr>Calibri</vt:lpstr>
      <vt:lpstr>Gotham Rounded Book</vt:lpstr>
      <vt:lpstr>Wingdings</vt:lpstr>
      <vt:lpstr>Eduqas PowerPoint Template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WJEC</dc:creator>
  <cp:lastModifiedBy>Jones, Nia</cp:lastModifiedBy>
  <cp:revision>34</cp:revision>
  <cp:lastPrinted>2014-04-03T15:37:56Z</cp:lastPrinted>
  <dcterms:created xsi:type="dcterms:W3CDTF">2015-10-08T10:06:49Z</dcterms:created>
  <dcterms:modified xsi:type="dcterms:W3CDTF">2021-10-22T14:52:30Z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0x0101005E8D75E50D38D1449095CDF5BED87B3E</vt:lpwstr>
  </property>
  <property fmtid="{D5CDD505-2E9C-101B-9397-08002B2CF9AE}" pid="3" name="Order">
    <vt:r8>25800</vt:r8>
  </property>
  <property fmtid="{D5CDD505-2E9C-101B-9397-08002B2CF9AE}" pid="4" name="xd_Signature">
    <vt:bool>false</vt:bool>
  </property>
  <property fmtid="{D5CDD505-2E9C-101B-9397-08002B2CF9AE}" pid="5" name="xd_ProgID">
    <vt:lpwstr/>
  </property>
  <property fmtid="{D5CDD505-2E9C-101B-9397-08002B2CF9AE}" pid="6" name="TemplateUrl">
    <vt:lpwstr/>
  </property>
  <property fmtid="{D5CDD505-2E9C-101B-9397-08002B2CF9AE}" pid="7" name="ComplianceAssetId">
    <vt:lpwstr/>
  </property>
</Properties>
</file>