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20"/>
  </p:notesMasterIdLst>
  <p:sldIdLst>
    <p:sldId id="256" r:id="rId5"/>
    <p:sldId id="322" r:id="rId6"/>
    <p:sldId id="257" r:id="rId7"/>
    <p:sldId id="266" r:id="rId8"/>
    <p:sldId id="258" r:id="rId9"/>
    <p:sldId id="259" r:id="rId10"/>
    <p:sldId id="261" r:id="rId11"/>
    <p:sldId id="312" r:id="rId12"/>
    <p:sldId id="314" r:id="rId13"/>
    <p:sldId id="316" r:id="rId14"/>
    <p:sldId id="317" r:id="rId15"/>
    <p:sldId id="319" r:id="rId16"/>
    <p:sldId id="320" r:id="rId17"/>
    <p:sldId id="321" r:id="rId18"/>
    <p:sldId id="318" r:id="rId19"/>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5306"/>
    <a:srgbClr val="DF3C06"/>
    <a:srgbClr val="5A5A59"/>
    <a:srgbClr val="F7B385"/>
    <a:srgbClr val="A5A6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D5B7DC-C9EC-0B34-B959-201A0C27D852}" v="240" dt="2021-10-15T15:24:03.701"/>
    <p1510:client id="{DB4B958F-7F9B-40B2-B322-39ECEB9C8D5D}" v="26" dt="2021-10-12T12:52:15.160"/>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781" autoAdjust="0"/>
  </p:normalViewPr>
  <p:slideViewPr>
    <p:cSldViewPr snapToGrid="0">
      <p:cViewPr varScale="1">
        <p:scale>
          <a:sx n="60" d="100"/>
          <a:sy n="60" d="100"/>
        </p:scale>
        <p:origin x="1464" y="7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1333581-9709-4744-951C-ACEFFD2B2182}" type="datetimeFigureOut">
              <a:rPr lang="en-GB" smtClean="0"/>
              <a:t>22/10/2021</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AF9DCF4-537F-4EB2-B888-D45C6C13859D}" type="slidenum">
              <a:rPr lang="en-GB" smtClean="0"/>
              <a:t>‹#›</a:t>
            </a:fld>
            <a:endParaRPr lang="en-GB"/>
          </a:p>
        </p:txBody>
      </p:sp>
    </p:spTree>
    <p:extLst>
      <p:ext uri="{BB962C8B-B14F-4D97-AF65-F5344CB8AC3E}">
        <p14:creationId xmlns:p14="http://schemas.microsoft.com/office/powerpoint/2010/main" val="4291480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NEA walkthrough for Eduqas GCSE Music, Component 1: Performing.</a:t>
            </a:r>
          </a:p>
          <a:p>
            <a:endParaRPr lang="en-GB" dirty="0"/>
          </a:p>
        </p:txBody>
      </p:sp>
      <p:sp>
        <p:nvSpPr>
          <p:cNvPr id="4" name="Slide Number Placeholder 3"/>
          <p:cNvSpPr>
            <a:spLocks noGrp="1"/>
          </p:cNvSpPr>
          <p:nvPr>
            <p:ph type="sldNum" sz="quarter" idx="5"/>
          </p:nvPr>
        </p:nvSpPr>
        <p:spPr/>
        <p:txBody>
          <a:bodyPr/>
          <a:lstStyle/>
          <a:p>
            <a:fld id="{CAF9DCF4-537F-4EB2-B888-D45C6C13859D}" type="slidenum">
              <a:rPr lang="en-GB" smtClean="0"/>
              <a:t>1</a:t>
            </a:fld>
            <a:endParaRPr lang="en-GB"/>
          </a:p>
        </p:txBody>
      </p:sp>
    </p:spTree>
    <p:extLst>
      <p:ext uri="{BB962C8B-B14F-4D97-AF65-F5344CB8AC3E}">
        <p14:creationId xmlns:p14="http://schemas.microsoft.com/office/powerpoint/2010/main" val="662790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2800"/>
              <a:t>Creating your work</a:t>
            </a:r>
          </a:p>
          <a:p>
            <a:pPr marL="0" indent="0">
              <a:buFont typeface="Arial" panose="020B0604020202020204" pitchFamily="34" charset="0"/>
              <a:buNone/>
            </a:pPr>
            <a:r>
              <a:rPr lang="en-GB" sz="2800"/>
              <a:t>As you perform, think about the 3 assessment strands:</a:t>
            </a:r>
          </a:p>
          <a:p>
            <a:pPr marL="914400" lvl="1" indent="-457200">
              <a:buFont typeface="Wingdings" panose="05000000000000000000" pitchFamily="2" charset="2"/>
              <a:buChar char="Ø"/>
            </a:pPr>
            <a:r>
              <a:rPr lang="en-GB" sz="2800"/>
              <a:t>Is your performance accurate? </a:t>
            </a:r>
          </a:p>
          <a:p>
            <a:pPr marL="914400" lvl="1" indent="-457200">
              <a:buFont typeface="Wingdings" panose="05000000000000000000" pitchFamily="2" charset="2"/>
              <a:buChar char="Ø"/>
            </a:pPr>
            <a:r>
              <a:rPr lang="en-GB" sz="2800"/>
              <a:t>Are you demonstrating good technique and intonation? </a:t>
            </a:r>
          </a:p>
          <a:p>
            <a:pPr marL="914400" lvl="1" indent="-457200">
              <a:buFont typeface="Wingdings" panose="05000000000000000000" pitchFamily="2" charset="2"/>
              <a:buChar char="Ø"/>
            </a:pPr>
            <a:r>
              <a:rPr lang="en-GB" sz="2800"/>
              <a:t>Is your performance expressive?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Before recording, perform in front of your family, friends and teachers and act on any advice they may give you.</a:t>
            </a:r>
          </a:p>
          <a:p>
            <a:endParaRPr lang="en-GB"/>
          </a:p>
          <a:p>
            <a:endParaRPr lang="en-GB"/>
          </a:p>
        </p:txBody>
      </p:sp>
      <p:sp>
        <p:nvSpPr>
          <p:cNvPr id="4" name="Slide Number Placeholder 3"/>
          <p:cNvSpPr>
            <a:spLocks noGrp="1"/>
          </p:cNvSpPr>
          <p:nvPr>
            <p:ph type="sldNum" sz="quarter" idx="5"/>
          </p:nvPr>
        </p:nvSpPr>
        <p:spPr/>
        <p:txBody>
          <a:bodyPr/>
          <a:lstStyle/>
          <a:p>
            <a:fld id="{CAF9DCF4-537F-4EB2-B888-D45C6C13859D}" type="slidenum">
              <a:rPr lang="en-GB" smtClean="0"/>
              <a:t>10</a:t>
            </a:fld>
            <a:endParaRPr lang="en-GB"/>
          </a:p>
        </p:txBody>
      </p:sp>
    </p:spTree>
    <p:extLst>
      <p:ext uri="{BB962C8B-B14F-4D97-AF65-F5344CB8AC3E}">
        <p14:creationId xmlns:p14="http://schemas.microsoft.com/office/powerpoint/2010/main" val="1093393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a:ea typeface="Cambria" panose="02040503050406030204" pitchFamily="18" charset="0"/>
                <a:cs typeface="Cambria" panose="02040503050406030204" pitchFamily="18" charset="0"/>
              </a:rPr>
              <a:t>How will your performing be marked?</a:t>
            </a:r>
          </a:p>
          <a:p>
            <a:pPr marL="0" indent="0">
              <a:buFont typeface="Arial" panose="020B0604020202020204" pitchFamily="34" charset="0"/>
              <a:buNone/>
            </a:pPr>
            <a:r>
              <a:rPr lang="en-GB" sz="1200">
                <a:ea typeface="Cambria" panose="02040503050406030204" pitchFamily="18" charset="0"/>
                <a:cs typeface="Cambria" panose="02040503050406030204" pitchFamily="18" charset="0"/>
              </a:rPr>
              <a:t>Your work will be marked by your teacher who will use the assessment criteria in the specification. You will receive a mark for Accuracy, a mark for Technical Control and a mark for Expression and Interpretation.</a:t>
            </a:r>
          </a:p>
          <a:p>
            <a:endParaRPr lang="en-GB" sz="1200">
              <a:ea typeface="Cambria" panose="02040503050406030204" pitchFamily="18" charset="0"/>
              <a:cs typeface="Cambria" panose="02040503050406030204" pitchFamily="18" charset="0"/>
            </a:endParaRPr>
          </a:p>
          <a:p>
            <a:endParaRPr lang="en-GB" sz="1200">
              <a:ea typeface="Cambria" panose="02040503050406030204" pitchFamily="18" charset="0"/>
              <a:cs typeface="Cambria" panose="02040503050406030204" pitchFamily="18" charset="0"/>
            </a:endParaRPr>
          </a:p>
          <a:p>
            <a:pPr marL="0" indent="0">
              <a:buFont typeface="Arial" panose="020B0604020202020204" pitchFamily="34" charset="0"/>
              <a:buNone/>
            </a:pPr>
            <a:r>
              <a:rPr lang="en-GB" sz="1200">
                <a:ea typeface="Cambria" panose="02040503050406030204" pitchFamily="18" charset="0"/>
                <a:cs typeface="Cambria" panose="02040503050406030204" pitchFamily="18" charset="0"/>
              </a:rPr>
              <a:t>Your work may be requested by the Awarding Body in a sample for moderation – this is to make sure marking is consistent across all centres.  </a:t>
            </a:r>
          </a:p>
          <a:p>
            <a:endParaRPr lang="en-GB"/>
          </a:p>
          <a:p>
            <a:endParaRPr lang="en-GB"/>
          </a:p>
        </p:txBody>
      </p:sp>
      <p:sp>
        <p:nvSpPr>
          <p:cNvPr id="4" name="Slide Number Placeholder 3"/>
          <p:cNvSpPr>
            <a:spLocks noGrp="1"/>
          </p:cNvSpPr>
          <p:nvPr>
            <p:ph type="sldNum" sz="quarter" idx="5"/>
          </p:nvPr>
        </p:nvSpPr>
        <p:spPr/>
        <p:txBody>
          <a:bodyPr/>
          <a:lstStyle/>
          <a:p>
            <a:fld id="{CAF9DCF4-537F-4EB2-B888-D45C6C13859D}" type="slidenum">
              <a:rPr lang="en-GB" smtClean="0"/>
              <a:t>11</a:t>
            </a:fld>
            <a:endParaRPr lang="en-GB"/>
          </a:p>
        </p:txBody>
      </p:sp>
    </p:spTree>
    <p:extLst>
      <p:ext uri="{BB962C8B-B14F-4D97-AF65-F5344CB8AC3E}">
        <p14:creationId xmlns:p14="http://schemas.microsoft.com/office/powerpoint/2010/main" val="2842725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200" dirty="0">
                <a:ea typeface="Cambria" panose="02040503050406030204" pitchFamily="18" charset="0"/>
                <a:cs typeface="Cambria" panose="02040503050406030204" pitchFamily="18" charset="0"/>
              </a:rPr>
              <a:t>Your teacher will mark your performing using the Assessment Criteria for Component 1: Performing. You will be assessed on:</a:t>
            </a:r>
          </a:p>
          <a:p>
            <a:endParaRPr lang="en-GB" sz="2200" dirty="0">
              <a:ea typeface="Cambria" panose="02040503050406030204" pitchFamily="18" charset="0"/>
              <a:cs typeface="Cambria" panose="02040503050406030204" pitchFamily="18" charset="0"/>
            </a:endParaRPr>
          </a:p>
          <a:p>
            <a:pPr marL="0" indent="0">
              <a:buFont typeface="Wingdings" panose="05000000000000000000" pitchFamily="2" charset="2"/>
              <a:buNone/>
            </a:pPr>
            <a:r>
              <a:rPr lang="en-GB" sz="2200" dirty="0">
                <a:ea typeface="Cambria" panose="02040503050406030204" pitchFamily="18" charset="0"/>
                <a:cs typeface="Cambria" panose="02040503050406030204" pitchFamily="18" charset="0"/>
              </a:rPr>
              <a:t>Accuracy – are your rhythm and pitch secure, is the tempo appropriate and did you follow performance directions such as dynamics, articulation etc.?</a:t>
            </a:r>
          </a:p>
          <a:p>
            <a:pPr marL="0" indent="0">
              <a:buFont typeface="Wingdings" panose="05000000000000000000" pitchFamily="2" charset="2"/>
              <a:buNone/>
            </a:pPr>
            <a:r>
              <a:rPr lang="en-GB" sz="2200" dirty="0">
                <a:ea typeface="Cambria" panose="02040503050406030204" pitchFamily="18" charset="0"/>
                <a:cs typeface="Cambria" panose="02040503050406030204" pitchFamily="18" charset="0"/>
              </a:rPr>
              <a:t>Technical Control –  are your technique and intonation secure and did you project well using control of timbre?</a:t>
            </a:r>
          </a:p>
          <a:p>
            <a:pPr marL="0" indent="0">
              <a:buFont typeface="Wingdings" panose="05000000000000000000" pitchFamily="2" charset="2"/>
              <a:buNone/>
            </a:pPr>
            <a:r>
              <a:rPr lang="en-GB" sz="2200" dirty="0">
                <a:ea typeface="Cambria" panose="02040503050406030204" pitchFamily="18" charset="0"/>
                <a:cs typeface="Cambria" panose="02040503050406030204" pitchFamily="18" charset="0"/>
              </a:rPr>
              <a:t>Expression and Interpretation – was your performing expressive, did you communicate it well to your audience or teacher and did you demonstrate rapport and balance with other performers?</a:t>
            </a:r>
          </a:p>
          <a:p>
            <a:pPr marL="0" indent="0">
              <a:buFont typeface="Wingdings" panose="05000000000000000000" pitchFamily="2" charset="2"/>
              <a:buNone/>
            </a:pPr>
            <a:endParaRPr lang="en-GB" sz="2200" dirty="0">
              <a:ea typeface="Cambria" panose="02040503050406030204" pitchFamily="18" charset="0"/>
              <a:cs typeface="Cambria" panose="02040503050406030204" pitchFamily="18" charset="0"/>
            </a:endParaRPr>
          </a:p>
          <a:p>
            <a:pPr lvl="1"/>
            <a:endParaRPr lang="en-GB" sz="2200" dirty="0">
              <a:solidFill>
                <a:srgbClr val="FF0000"/>
              </a:solidFill>
              <a:ea typeface="Cambria" panose="02040503050406030204" pitchFamily="18" charset="0"/>
              <a:cs typeface="Cambria" panose="020405030504060302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CAF9DCF4-537F-4EB2-B888-D45C6C13859D}" type="slidenum">
              <a:rPr lang="en-GB" smtClean="0"/>
              <a:t>12</a:t>
            </a:fld>
            <a:endParaRPr lang="en-GB"/>
          </a:p>
        </p:txBody>
      </p:sp>
    </p:spTree>
    <p:extLst>
      <p:ext uri="{BB962C8B-B14F-4D97-AF65-F5344CB8AC3E}">
        <p14:creationId xmlns:p14="http://schemas.microsoft.com/office/powerpoint/2010/main" val="2137929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dirty="0"/>
              <a:t>All your performances will be audio-recorded by your teacher and kept by your centre, unless requested for moderation by WJEC.</a:t>
            </a:r>
          </a:p>
          <a:p>
            <a:pPr marL="0" indent="0">
              <a:buFont typeface="Arial" panose="020B0604020202020204" pitchFamily="34" charset="0"/>
              <a:buNone/>
            </a:pPr>
            <a:r>
              <a:rPr lang="en-GB" sz="1200" dirty="0"/>
              <a:t>You will need to sign an authentication statement endorsing the performances as your own work and your teacher will also sign to validate this. </a:t>
            </a:r>
          </a:p>
          <a:p>
            <a:pPr marL="0" indent="0">
              <a:buFont typeface="Arial" panose="020B0604020202020204" pitchFamily="34" charset="0"/>
              <a:buNone/>
            </a:pPr>
            <a:r>
              <a:rPr lang="en-GB" sz="1200" dirty="0"/>
              <a:t>All recordings  will be stored together with a score or lead sheet of each piece.</a:t>
            </a:r>
            <a:endParaRPr lang="en-GB" dirty="0"/>
          </a:p>
          <a:p>
            <a:endParaRPr lang="en-GB" dirty="0"/>
          </a:p>
        </p:txBody>
      </p:sp>
      <p:sp>
        <p:nvSpPr>
          <p:cNvPr id="4" name="Slide Number Placeholder 3"/>
          <p:cNvSpPr>
            <a:spLocks noGrp="1"/>
          </p:cNvSpPr>
          <p:nvPr>
            <p:ph type="sldNum" sz="quarter" idx="5"/>
          </p:nvPr>
        </p:nvSpPr>
        <p:spPr/>
        <p:txBody>
          <a:bodyPr/>
          <a:lstStyle/>
          <a:p>
            <a:fld id="{CAF9DCF4-537F-4EB2-B888-D45C6C13859D}" type="slidenum">
              <a:rPr lang="en-GB" smtClean="0"/>
              <a:t>13</a:t>
            </a:fld>
            <a:endParaRPr lang="en-GB"/>
          </a:p>
        </p:txBody>
      </p:sp>
    </p:spTree>
    <p:extLst>
      <p:ext uri="{BB962C8B-B14F-4D97-AF65-F5344CB8AC3E}">
        <p14:creationId xmlns:p14="http://schemas.microsoft.com/office/powerpoint/2010/main" val="588629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AF9DCF4-537F-4EB2-B888-D45C6C13859D}" type="slidenum">
              <a:rPr lang="en-GB" smtClean="0"/>
              <a:t>14</a:t>
            </a:fld>
            <a:endParaRPr lang="en-GB"/>
          </a:p>
        </p:txBody>
      </p:sp>
    </p:spTree>
    <p:extLst>
      <p:ext uri="{BB962C8B-B14F-4D97-AF65-F5344CB8AC3E}">
        <p14:creationId xmlns:p14="http://schemas.microsoft.com/office/powerpoint/2010/main" val="4174326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slide</a:t>
            </a:r>
          </a:p>
        </p:txBody>
      </p:sp>
      <p:sp>
        <p:nvSpPr>
          <p:cNvPr id="4" name="Slide Number Placeholder 3"/>
          <p:cNvSpPr>
            <a:spLocks noGrp="1"/>
          </p:cNvSpPr>
          <p:nvPr>
            <p:ph type="sldNum" sz="quarter" idx="5"/>
          </p:nvPr>
        </p:nvSpPr>
        <p:spPr/>
        <p:txBody>
          <a:bodyPr/>
          <a:lstStyle/>
          <a:p>
            <a:fld id="{CAF9DCF4-537F-4EB2-B888-D45C6C13859D}" type="slidenum">
              <a:rPr lang="en-GB" smtClean="0"/>
              <a:t>2</a:t>
            </a:fld>
            <a:endParaRPr lang="en-GB"/>
          </a:p>
        </p:txBody>
      </p:sp>
    </p:spTree>
    <p:extLst>
      <p:ext uri="{BB962C8B-B14F-4D97-AF65-F5344CB8AC3E}">
        <p14:creationId xmlns:p14="http://schemas.microsoft.com/office/powerpoint/2010/main" val="126558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Read slide</a:t>
            </a:r>
          </a:p>
        </p:txBody>
      </p:sp>
      <p:sp>
        <p:nvSpPr>
          <p:cNvPr id="4" name="Slide Number Placeholder 3"/>
          <p:cNvSpPr>
            <a:spLocks noGrp="1"/>
          </p:cNvSpPr>
          <p:nvPr>
            <p:ph type="sldNum" sz="quarter" idx="5"/>
          </p:nvPr>
        </p:nvSpPr>
        <p:spPr/>
        <p:txBody>
          <a:bodyPr/>
          <a:lstStyle/>
          <a:p>
            <a:fld id="{CAF9DCF4-537F-4EB2-B888-D45C6C13859D}" type="slidenum">
              <a:rPr lang="en-GB" smtClean="0"/>
              <a:t>3</a:t>
            </a:fld>
            <a:endParaRPr lang="en-GB"/>
          </a:p>
        </p:txBody>
      </p:sp>
    </p:spTree>
    <p:extLst>
      <p:ext uri="{BB962C8B-B14F-4D97-AF65-F5344CB8AC3E}">
        <p14:creationId xmlns:p14="http://schemas.microsoft.com/office/powerpoint/2010/main" val="126558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Read slide</a:t>
            </a:r>
          </a:p>
        </p:txBody>
      </p:sp>
      <p:sp>
        <p:nvSpPr>
          <p:cNvPr id="4" name="Slide Number Placeholder 3"/>
          <p:cNvSpPr>
            <a:spLocks noGrp="1"/>
          </p:cNvSpPr>
          <p:nvPr>
            <p:ph type="sldNum" sz="quarter" idx="5"/>
          </p:nvPr>
        </p:nvSpPr>
        <p:spPr/>
        <p:txBody>
          <a:bodyPr/>
          <a:lstStyle/>
          <a:p>
            <a:fld id="{CAF9DCF4-537F-4EB2-B888-D45C6C13859D}" type="slidenum">
              <a:rPr lang="en-GB" smtClean="0"/>
              <a:t>4</a:t>
            </a:fld>
            <a:endParaRPr lang="en-GB"/>
          </a:p>
        </p:txBody>
      </p:sp>
    </p:spTree>
    <p:extLst>
      <p:ext uri="{BB962C8B-B14F-4D97-AF65-F5344CB8AC3E}">
        <p14:creationId xmlns:p14="http://schemas.microsoft.com/office/powerpoint/2010/main" val="911564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t>What are the general requirements for this NEA </a:t>
            </a:r>
            <a:r>
              <a:rPr lang="en-GB"/>
              <a:t>Component</a:t>
            </a:r>
            <a:r>
              <a:rPr lang="en-GB" sz="1200"/>
              <a:t> 1: Performing?</a:t>
            </a:r>
          </a:p>
          <a:p>
            <a:endParaRPr lang="en-GB" sz="1200"/>
          </a:p>
          <a:p>
            <a:r>
              <a:rPr lang="en-GB">
                <a:solidFill>
                  <a:srgbClr val="FF0000"/>
                </a:solidFill>
              </a:rPr>
              <a:t>You</a:t>
            </a:r>
            <a:r>
              <a:rPr lang="en-GB" sz="1200">
                <a:solidFill>
                  <a:srgbClr val="FF0000"/>
                </a:solidFill>
              </a:rPr>
              <a:t> will need to perform a minimum of two pieces, one of which </a:t>
            </a:r>
            <a:r>
              <a:rPr lang="en-GB" sz="1200" b="1">
                <a:solidFill>
                  <a:srgbClr val="FF0000"/>
                </a:solidFill>
              </a:rPr>
              <a:t>must</a:t>
            </a:r>
            <a:r>
              <a:rPr lang="en-GB" sz="1200">
                <a:solidFill>
                  <a:srgbClr val="FF0000"/>
                </a:solidFill>
              </a:rPr>
              <a:t> be an </a:t>
            </a:r>
            <a:r>
              <a:rPr lang="en-GB" sz="1200" b="1">
                <a:solidFill>
                  <a:srgbClr val="FF0000"/>
                </a:solidFill>
              </a:rPr>
              <a:t>ensemble</a:t>
            </a:r>
            <a:r>
              <a:rPr lang="en-GB" sz="1200">
                <a:solidFill>
                  <a:srgbClr val="FF0000"/>
                </a:solidFill>
              </a:rPr>
              <a:t> performance of </a:t>
            </a:r>
            <a:r>
              <a:rPr lang="en-GB" sz="1200" b="1">
                <a:solidFill>
                  <a:srgbClr val="FF0000"/>
                </a:solidFill>
              </a:rPr>
              <a:t>at least one minute duration</a:t>
            </a:r>
            <a:r>
              <a:rPr lang="en-GB" sz="1200">
                <a:solidFill>
                  <a:srgbClr val="FF0000"/>
                </a:solidFill>
              </a:rPr>
              <a:t>. The other piece or pieces may be </a:t>
            </a:r>
            <a:r>
              <a:rPr lang="en-GB">
                <a:solidFill>
                  <a:srgbClr val="FF0000"/>
                </a:solidFill>
              </a:rPr>
              <a:t>solo</a:t>
            </a:r>
            <a:r>
              <a:rPr lang="en-GB" sz="1200">
                <a:solidFill>
                  <a:srgbClr val="FF0000"/>
                </a:solidFill>
              </a:rPr>
              <a:t> </a:t>
            </a:r>
            <a:r>
              <a:rPr lang="en-GB">
                <a:solidFill>
                  <a:srgbClr val="FF0000"/>
                </a:solidFill>
              </a:rPr>
              <a:t>or</a:t>
            </a:r>
            <a:r>
              <a:rPr lang="en-GB" sz="1200">
                <a:solidFill>
                  <a:srgbClr val="FF0000"/>
                </a:solidFill>
              </a:rPr>
              <a:t> ensemble. One of the pieces you perform must link to an area of study of your choice. Please see the 4 areas of study as found in the specification.</a:t>
            </a:r>
            <a:endParaRPr lang="en-GB" sz="1200">
              <a:solidFill>
                <a:srgbClr val="FF0000"/>
              </a:solidFill>
              <a:cs typeface="Calibri"/>
            </a:endParaRPr>
          </a:p>
          <a:p>
            <a:endParaRPr lang="en-GB" sz="1200">
              <a:solidFill>
                <a:srgbClr val="FF0000"/>
              </a:solidFill>
            </a:endParaRPr>
          </a:p>
          <a:p>
            <a:endParaRPr lang="en-GB" sz="1200">
              <a:solidFill>
                <a:srgbClr val="000000"/>
              </a:solidFill>
              <a:cs typeface="Calibri"/>
            </a:endParaRPr>
          </a:p>
          <a:p>
            <a:endParaRPr lang="en-GB" sz="1200"/>
          </a:p>
          <a:p>
            <a:endParaRPr lang="en-GB" sz="1200"/>
          </a:p>
          <a:p>
            <a:endParaRPr lang="en-GB"/>
          </a:p>
        </p:txBody>
      </p:sp>
      <p:sp>
        <p:nvSpPr>
          <p:cNvPr id="4" name="Slide Number Placeholder 3"/>
          <p:cNvSpPr>
            <a:spLocks noGrp="1"/>
          </p:cNvSpPr>
          <p:nvPr>
            <p:ph type="sldNum" sz="quarter" idx="5"/>
          </p:nvPr>
        </p:nvSpPr>
        <p:spPr/>
        <p:txBody>
          <a:bodyPr/>
          <a:lstStyle/>
          <a:p>
            <a:fld id="{CAF9DCF4-537F-4EB2-B888-D45C6C13859D}" type="slidenum">
              <a:rPr lang="en-GB" smtClean="0"/>
              <a:t>5</a:t>
            </a:fld>
            <a:endParaRPr lang="en-GB"/>
          </a:p>
        </p:txBody>
      </p:sp>
    </p:spTree>
    <p:extLst>
      <p:ext uri="{BB962C8B-B14F-4D97-AF65-F5344CB8AC3E}">
        <p14:creationId xmlns:p14="http://schemas.microsoft.com/office/powerpoint/2010/main" val="3422736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Before you begin: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Your performances must be recorded in the year of assessment which is usually Year 11. You may perform at any time during the year in consultation with your teacher. It may be a good idea to ask to record as soon as you feel that each piece is ready.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Your performances will be recorded and must take place with your teacher present.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You must perform at least 2 pieces and can perform further pieces to fulfil the time requirement.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The total duration of your performances should be 4 to 6 minutes, to include at least 1 minute of ensemble performance. Try to perform within this time requirement, timing each piece well in advance in order to help you plan your performances. Remember, you don’t have to perform a solo if you do not want to.</a:t>
            </a:r>
          </a:p>
          <a:p>
            <a:r>
              <a:rPr lang="en-GB">
                <a:cs typeface="Calibri"/>
              </a:rPr>
              <a:t>If you do not meet the minimum time requirement a penalty will be applied, meaning that some marks will be deducted.</a:t>
            </a: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You must meet the deadlines your teacher gives you. Remember your teachers are there to guide you and although they can’t give you direct assistance, they can help you sort out any problems.</a:t>
            </a:r>
          </a:p>
          <a:p>
            <a:endParaRPr lang="en-GB"/>
          </a:p>
          <a:p>
            <a:endParaRPr lang="en-GB"/>
          </a:p>
          <a:p>
            <a:endParaRPr lang="en-GB"/>
          </a:p>
        </p:txBody>
      </p:sp>
      <p:sp>
        <p:nvSpPr>
          <p:cNvPr id="4" name="Slide Number Placeholder 3"/>
          <p:cNvSpPr>
            <a:spLocks noGrp="1"/>
          </p:cNvSpPr>
          <p:nvPr>
            <p:ph type="sldNum" sz="quarter" idx="5"/>
          </p:nvPr>
        </p:nvSpPr>
        <p:spPr/>
        <p:txBody>
          <a:bodyPr/>
          <a:lstStyle/>
          <a:p>
            <a:fld id="{CAF9DCF4-537F-4EB2-B888-D45C6C13859D}" type="slidenum">
              <a:rPr lang="en-GB" smtClean="0"/>
              <a:t>6</a:t>
            </a:fld>
            <a:endParaRPr lang="en-GB"/>
          </a:p>
        </p:txBody>
      </p:sp>
    </p:spTree>
    <p:extLst>
      <p:ext uri="{BB962C8B-B14F-4D97-AF65-F5344CB8AC3E}">
        <p14:creationId xmlns:p14="http://schemas.microsoft.com/office/powerpoint/2010/main" val="3583697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a:t>Planning your work</a:t>
            </a:r>
          </a:p>
          <a:p>
            <a:r>
              <a:rPr lang="en-GB" sz="1200" b="1"/>
              <a:t>Ensemble</a:t>
            </a:r>
          </a:p>
          <a:p>
            <a:pPr marL="0" indent="0">
              <a:buFont typeface="Arial" panose="020B0604020202020204" pitchFamily="34" charset="0"/>
              <a:buNone/>
            </a:pPr>
            <a:r>
              <a:rPr lang="en-GB" sz="1200"/>
              <a:t>The piece you choose to perform is very important so please discuss repertoire with your teacher. He or she will probably be the best person to advise you. You will need to perform in a group of between 2 and 8 performers.</a:t>
            </a:r>
          </a:p>
          <a:p>
            <a:pPr marL="0" indent="0">
              <a:buFont typeface="Arial" panose="020B0604020202020204" pitchFamily="34" charset="0"/>
              <a:buNone/>
            </a:pPr>
            <a:r>
              <a:rPr lang="en-GB" sz="1200"/>
              <a:t>Make sure you will be performing an ensemble part for at least 1 minute. It is fine to perform the main solo line at times, but you just performing a solo with others backing or accompanying you is not acceptable. If you are a piano or guitar player, it may be a good idea to perform an accompaniment to someone playing or singing a solo.</a:t>
            </a:r>
          </a:p>
          <a:p>
            <a:pPr marL="0" indent="0">
              <a:buFont typeface="Arial" panose="020B0604020202020204" pitchFamily="34" charset="0"/>
              <a:buNone/>
            </a:pPr>
            <a:r>
              <a:rPr lang="en-GB" sz="1200"/>
              <a:t>Also, make sure your part is not being ‘doubled’. That means you are not performing the same line as someone else in your ensemble.</a:t>
            </a:r>
          </a:p>
          <a:p>
            <a:pPr marL="0" indent="0">
              <a:buFont typeface="Arial" panose="020B0604020202020204" pitchFamily="34" charset="0"/>
              <a:buNone/>
            </a:pPr>
            <a:r>
              <a:rPr lang="en-GB" sz="1200"/>
              <a:t>There is a flow chart on the website to help you check if your piece meets the requirements.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t>A copy of your music must be available where possible. Where this is impossible, a detailed lead sheet must be provided. Speak to your teacher if there is a problem providing this.</a:t>
            </a:r>
          </a:p>
          <a:p>
            <a:pPr marL="0" indent="0">
              <a:buFont typeface="Arial" panose="020B0604020202020204" pitchFamily="34" charset="0"/>
              <a:buNone/>
            </a:pPr>
            <a:endParaRPr lang="en-GB" sz="1200"/>
          </a:p>
          <a:p>
            <a:endParaRPr lang="en-GB"/>
          </a:p>
          <a:p>
            <a:endParaRPr lang="en-GB"/>
          </a:p>
        </p:txBody>
      </p:sp>
      <p:sp>
        <p:nvSpPr>
          <p:cNvPr id="4" name="Slide Number Placeholder 3"/>
          <p:cNvSpPr>
            <a:spLocks noGrp="1"/>
          </p:cNvSpPr>
          <p:nvPr>
            <p:ph type="sldNum" sz="quarter" idx="5"/>
          </p:nvPr>
        </p:nvSpPr>
        <p:spPr/>
        <p:txBody>
          <a:bodyPr/>
          <a:lstStyle/>
          <a:p>
            <a:fld id="{CAF9DCF4-537F-4EB2-B888-D45C6C13859D}" type="slidenum">
              <a:rPr lang="en-GB" smtClean="0"/>
              <a:t>7</a:t>
            </a:fld>
            <a:endParaRPr lang="en-GB"/>
          </a:p>
        </p:txBody>
      </p:sp>
    </p:spTree>
    <p:extLst>
      <p:ext uri="{BB962C8B-B14F-4D97-AF65-F5344CB8AC3E}">
        <p14:creationId xmlns:p14="http://schemas.microsoft.com/office/powerpoint/2010/main" val="626856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a:t>Solo</a:t>
            </a:r>
          </a:p>
          <a:p>
            <a:pPr marL="0" indent="0">
              <a:buFont typeface="Arial" panose="020B0604020202020204" pitchFamily="34" charset="0"/>
              <a:buNone/>
            </a:pPr>
            <a:r>
              <a:rPr lang="en-GB" sz="1200"/>
              <a:t>Choose a piece or pieces that you feel confident in performing. Again, discuss your choice of piece with your teacher or teachers. They will advise you on the difficulty levels. The standard level is Grade 3 but it is important that you do not choose a piece which is of a higher standard than you are able to perform.</a:t>
            </a:r>
          </a:p>
          <a:p>
            <a:pPr marL="0" indent="0">
              <a:buFont typeface="Arial" panose="020B0604020202020204" pitchFamily="34" charset="0"/>
              <a:buNone/>
            </a:pPr>
            <a:r>
              <a:rPr lang="en-GB" sz="1200"/>
              <a:t>Check the timings of your piece or pieces, leaving out long introductions etc. Remember the total duration of your performances is 4 to 6 minutes. Avoid performing for under 4 minutes or your marks will be penalised.</a:t>
            </a:r>
          </a:p>
          <a:p>
            <a:pPr marL="0" indent="0">
              <a:buFont typeface="Arial" panose="020B0604020202020204" pitchFamily="34" charset="0"/>
              <a:buNone/>
            </a:pPr>
            <a:r>
              <a:rPr lang="en-GB" sz="1200"/>
              <a:t>One piece must link to one of the four areas of study, this could be solo or ensemble. The 4 areas of study may be found in the specification.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t>Again, a copy of your music must be available. Where this is impossible, a detailed lead sheet must be provided. Speak to your teacher if there is a problem providing this.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a:p>
          <a:p>
            <a:pPr marL="0" indent="0">
              <a:buFont typeface="Arial" panose="020B0604020202020204" pitchFamily="34" charset="0"/>
              <a:buNone/>
            </a:pPr>
            <a:endParaRPr lang="en-GB" sz="1200"/>
          </a:p>
          <a:p>
            <a:endParaRPr lang="en-GB"/>
          </a:p>
          <a:p>
            <a:endParaRPr lang="en-GB"/>
          </a:p>
        </p:txBody>
      </p:sp>
      <p:sp>
        <p:nvSpPr>
          <p:cNvPr id="4" name="Slide Number Placeholder 3"/>
          <p:cNvSpPr>
            <a:spLocks noGrp="1"/>
          </p:cNvSpPr>
          <p:nvPr>
            <p:ph type="sldNum" sz="quarter" idx="5"/>
          </p:nvPr>
        </p:nvSpPr>
        <p:spPr/>
        <p:txBody>
          <a:bodyPr/>
          <a:lstStyle/>
          <a:p>
            <a:fld id="{CAF9DCF4-537F-4EB2-B888-D45C6C13859D}" type="slidenum">
              <a:rPr lang="en-GB" smtClean="0"/>
              <a:t>8</a:t>
            </a:fld>
            <a:endParaRPr lang="en-GB"/>
          </a:p>
        </p:txBody>
      </p:sp>
    </p:spTree>
    <p:extLst>
      <p:ext uri="{BB962C8B-B14F-4D97-AF65-F5344CB8AC3E}">
        <p14:creationId xmlns:p14="http://schemas.microsoft.com/office/powerpoint/2010/main" val="635992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a:t>Using Resources</a:t>
            </a:r>
          </a:p>
          <a:p>
            <a:r>
              <a:rPr lang="en-GB" sz="1200" b="1"/>
              <a:t>PERFORMANCES</a:t>
            </a:r>
          </a:p>
          <a:p>
            <a:pPr marL="0" indent="0">
              <a:buFont typeface="Arial" panose="020B0604020202020204" pitchFamily="34" charset="0"/>
              <a:buNone/>
            </a:pPr>
            <a:r>
              <a:rPr lang="en-GB" sz="1200"/>
              <a:t>Make sure your instrument is in tune. If in doubt, ask your teacher for help.</a:t>
            </a:r>
          </a:p>
          <a:p>
            <a:pPr marL="0" indent="0">
              <a:buFont typeface="Arial" panose="020B0604020202020204" pitchFamily="34" charset="0"/>
              <a:buNone/>
            </a:pPr>
            <a:r>
              <a:rPr lang="en-GB" sz="1200"/>
              <a:t>Ask your teacher to check the balance between you and the other performers or accompanist before recording.</a:t>
            </a:r>
          </a:p>
          <a:p>
            <a:pPr marL="0" indent="0">
              <a:buFont typeface="Arial" panose="020B0604020202020204" pitchFamily="34" charset="0"/>
              <a:buNone/>
            </a:pPr>
            <a:r>
              <a:rPr lang="en-GB" sz="1200"/>
              <a:t>Make sure your teacher has the correct notated copy (or lead sheet) of the music. If you are adding annotations to explain what you are playing you should do this well in advance of the day so that your teacher can check it carefully.</a:t>
            </a:r>
          </a:p>
          <a:p>
            <a:r>
              <a:rPr lang="en-GB"/>
              <a:t>Each piece needs to be recorded in one unedited attempt. You cannot perform different sections of the same piece on different days but if you wish, you can record each piece on separate occasions during the academic year. </a:t>
            </a:r>
          </a:p>
          <a:p>
            <a:endParaRPr lang="en-GB"/>
          </a:p>
          <a:p>
            <a:endParaRPr lang="en-GB"/>
          </a:p>
          <a:p>
            <a:endParaRPr lang="en-GB"/>
          </a:p>
        </p:txBody>
      </p:sp>
      <p:sp>
        <p:nvSpPr>
          <p:cNvPr id="4" name="Slide Number Placeholder 3"/>
          <p:cNvSpPr>
            <a:spLocks noGrp="1"/>
          </p:cNvSpPr>
          <p:nvPr>
            <p:ph type="sldNum" sz="quarter" idx="5"/>
          </p:nvPr>
        </p:nvSpPr>
        <p:spPr/>
        <p:txBody>
          <a:bodyPr/>
          <a:lstStyle/>
          <a:p>
            <a:fld id="{CAF9DCF4-537F-4EB2-B888-D45C6C13859D}" type="slidenum">
              <a:rPr lang="en-GB" smtClean="0"/>
              <a:t>9</a:t>
            </a:fld>
            <a:endParaRPr lang="en-GB"/>
          </a:p>
        </p:txBody>
      </p:sp>
    </p:spTree>
    <p:extLst>
      <p:ext uri="{BB962C8B-B14F-4D97-AF65-F5344CB8AC3E}">
        <p14:creationId xmlns:p14="http://schemas.microsoft.com/office/powerpoint/2010/main" val="5194989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Other%20Clients/Eduqas/P17661%20Eduqas%20Brand%20Identity%20Guidelines/Links/Corbis-42-53088181.jpg"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oer.wjec.co.uk/" TargetMode="External"/><Relationship Id="rId2" Type="http://schemas.openxmlformats.org/officeDocument/2006/relationships/hyperlink" Target="http://resources.wjec.co.uk/" TargetMode="External"/><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Corbis-42-53088181_bandw.jpg"/>
          <p:cNvPicPr preferRelativeResize="0">
            <a:picLocks/>
          </p:cNvPicPr>
          <p:nvPr userDrawn="1"/>
        </p:nvPicPr>
        <p:blipFill rotWithShape="1">
          <a:blip r:embed="rId2" r:link="rId3">
            <a:extLst>
              <a:ext uri="{28A0092B-C50C-407E-A947-70E740481C1C}">
                <a14:useLocalDpi xmlns:a14="http://schemas.microsoft.com/office/drawing/2010/main" val="0"/>
              </a:ext>
            </a:extLst>
          </a:blip>
          <a:srcRect l="331" t="9973" r="-331" b="4013"/>
          <a:stretch>
            <a:fillRect/>
          </a:stretch>
        </p:blipFill>
        <p:spPr>
          <a:xfrm>
            <a:off x="5525038" y="2485776"/>
            <a:ext cx="3261600" cy="2805414"/>
          </a:xfrm>
          <a:prstGeom prst="rect">
            <a:avLst/>
          </a:prstGeom>
        </p:spPr>
      </p:pic>
      <p:sp>
        <p:nvSpPr>
          <p:cNvPr id="16"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E75306"/>
                </a:solidFill>
              </a:defRPr>
            </a:lvl1pPr>
          </a:lstStyle>
          <a:p>
            <a:pPr lvl="0"/>
            <a:r>
              <a:rPr lang="en-US"/>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a:solidFill>
                  <a:srgbClr val="F7B385"/>
                </a:solidFill>
                <a:latin typeface="Gotham Rounded Book"/>
                <a:cs typeface="Gotham Rounded Book"/>
              </a:rPr>
              <a:t>Title 2</a:t>
            </a:r>
          </a:p>
        </p:txBody>
      </p:sp>
      <p:sp>
        <p:nvSpPr>
          <p:cNvPr id="18" name="Text Placeholder 17"/>
          <p:cNvSpPr>
            <a:spLocks noGrp="1"/>
          </p:cNvSpPr>
          <p:nvPr>
            <p:ph type="body" sz="quarter" idx="15" hasCustomPrompt="1"/>
          </p:nvPr>
        </p:nvSpPr>
        <p:spPr>
          <a:xfrm>
            <a:off x="487363" y="2486025"/>
            <a:ext cx="4868862" cy="280511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tx1"/>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baseline="30000" err="1">
                <a:solidFill>
                  <a:srgbClr val="5A5A59"/>
                </a:solidFill>
                <a:latin typeface="Bliss-Light"/>
                <a:cs typeface="Bliss-Light"/>
              </a:rPr>
              <a:t>Invellab</a:t>
            </a:r>
            <a:r>
              <a:rPr lang="en-GB" baseline="30000">
                <a:solidFill>
                  <a:srgbClr val="5A5A59"/>
                </a:solidFill>
                <a:latin typeface="Bliss-Light"/>
                <a:cs typeface="Bliss-Light"/>
              </a:rPr>
              <a:t> id </a:t>
            </a:r>
            <a:r>
              <a:rPr lang="en-GB" baseline="30000" err="1">
                <a:solidFill>
                  <a:srgbClr val="5A5A59"/>
                </a:solidFill>
                <a:latin typeface="Bliss-Light"/>
                <a:cs typeface="Bliss-Light"/>
              </a:rPr>
              <a:t>quiberumqui</a:t>
            </a:r>
            <a:r>
              <a:rPr lang="en-GB" baseline="30000">
                <a:solidFill>
                  <a:srgbClr val="5A5A59"/>
                </a:solidFill>
                <a:latin typeface="Bliss-Light"/>
                <a:cs typeface="Bliss-Light"/>
              </a:rPr>
              <a:t> non </a:t>
            </a:r>
            <a:r>
              <a:rPr lang="en-GB" baseline="30000" err="1">
                <a:solidFill>
                  <a:srgbClr val="5A5A59"/>
                </a:solidFill>
                <a:latin typeface="Bliss-Light"/>
                <a:cs typeface="Bliss-Light"/>
              </a:rPr>
              <a:t>rerovit</a:t>
            </a:r>
            <a:r>
              <a:rPr lang="en-GB" baseline="30000">
                <a:solidFill>
                  <a:srgbClr val="5A5A59"/>
                </a:solidFill>
                <a:latin typeface="Bliss-Light"/>
                <a:cs typeface="Bliss-Light"/>
              </a:rPr>
              <a:t> era </a:t>
            </a:r>
            <a:r>
              <a:rPr lang="en-GB" baseline="30000" err="1">
                <a:solidFill>
                  <a:srgbClr val="5A5A59"/>
                </a:solidFill>
                <a:latin typeface="Bliss-Light"/>
                <a:cs typeface="Bliss-Light"/>
              </a:rPr>
              <a:t>consequunt</a:t>
            </a:r>
            <a:r>
              <a:rPr lang="en-GB" baseline="30000">
                <a:solidFill>
                  <a:srgbClr val="5A5A59"/>
                </a:solidFill>
                <a:latin typeface="Bliss-Light"/>
                <a:cs typeface="Bliss-Light"/>
              </a:rPr>
              <a:t> </a:t>
            </a:r>
            <a:r>
              <a:rPr lang="en-GB" baseline="30000" err="1">
                <a:solidFill>
                  <a:srgbClr val="5A5A59"/>
                </a:solidFill>
                <a:latin typeface="Bliss-Light"/>
                <a:cs typeface="Bliss-Light"/>
              </a:rPr>
              <a:t>accabor</a:t>
            </a:r>
            <a:r>
              <a:rPr lang="en-GB" baseline="30000">
                <a:solidFill>
                  <a:srgbClr val="5A5A59"/>
                </a:solidFill>
                <a:latin typeface="Bliss-Light"/>
                <a:cs typeface="Bliss-Light"/>
              </a:rPr>
              <a:t> </a:t>
            </a:r>
            <a:r>
              <a:rPr lang="en-GB" baseline="30000" err="1">
                <a:solidFill>
                  <a:srgbClr val="5A5A59"/>
                </a:solidFill>
                <a:latin typeface="Bliss-Light"/>
                <a:cs typeface="Bliss-Light"/>
              </a:rPr>
              <a:t>epelicabo</a:t>
            </a:r>
            <a:r>
              <a:rPr lang="en-GB" baseline="30000">
                <a:solidFill>
                  <a:srgbClr val="5A5A59"/>
                </a:solidFill>
                <a:latin typeface="Bliss-Light"/>
                <a:cs typeface="Bliss-Light"/>
              </a:rPr>
              <a:t>. Nam, id ex </a:t>
            </a:r>
            <a:r>
              <a:rPr lang="en-GB" baseline="30000" err="1">
                <a:solidFill>
                  <a:srgbClr val="5A5A59"/>
                </a:solidFill>
                <a:latin typeface="Bliss-Light"/>
                <a:cs typeface="Bliss-Light"/>
              </a:rPr>
              <a:t>enis</a:t>
            </a:r>
            <a:r>
              <a:rPr lang="en-GB" baseline="30000">
                <a:solidFill>
                  <a:srgbClr val="5A5A59"/>
                </a:solidFill>
                <a:latin typeface="Bliss-Light"/>
                <a:cs typeface="Bliss-Light"/>
              </a:rPr>
              <a:t> </a:t>
            </a:r>
            <a:r>
              <a:rPr lang="en-GB" baseline="30000" err="1">
                <a:solidFill>
                  <a:srgbClr val="5A5A59"/>
                </a:solidFill>
                <a:latin typeface="Bliss-Light"/>
                <a:cs typeface="Bliss-Light"/>
              </a:rPr>
              <a:t>alis</a:t>
            </a:r>
            <a:r>
              <a:rPr lang="en-GB" baseline="30000">
                <a:solidFill>
                  <a:srgbClr val="5A5A59"/>
                </a:solidFill>
                <a:latin typeface="Bliss-Light"/>
                <a:cs typeface="Bliss-Light"/>
              </a:rPr>
              <a:t> </a:t>
            </a:r>
            <a:r>
              <a:rPr lang="en-GB" baseline="30000" err="1">
                <a:solidFill>
                  <a:srgbClr val="5A5A59"/>
                </a:solidFill>
                <a:latin typeface="Bliss-Light"/>
                <a:cs typeface="Bliss-Light"/>
              </a:rPr>
              <a:t>es</a:t>
            </a:r>
            <a:r>
              <a:rPr lang="en-GB" baseline="30000">
                <a:solidFill>
                  <a:srgbClr val="5A5A59"/>
                </a:solidFill>
                <a:latin typeface="Bliss-Light"/>
                <a:cs typeface="Bliss-Light"/>
              </a:rPr>
              <a:t> </a:t>
            </a:r>
            <a:r>
              <a:rPr lang="en-GB" baseline="30000" err="1">
                <a:solidFill>
                  <a:srgbClr val="5A5A59"/>
                </a:solidFill>
                <a:latin typeface="Bliss-Light"/>
                <a:cs typeface="Bliss-Light"/>
              </a:rPr>
              <a:t>doluptas</a:t>
            </a:r>
            <a:r>
              <a:rPr lang="en-GB" baseline="30000">
                <a:solidFill>
                  <a:srgbClr val="5A5A59"/>
                </a:solidFill>
                <a:latin typeface="Bliss-Light"/>
                <a:cs typeface="Bliss-Light"/>
              </a:rPr>
              <a:t> </a:t>
            </a:r>
            <a:r>
              <a:rPr lang="en-GB" baseline="30000" err="1">
                <a:solidFill>
                  <a:srgbClr val="5A5A59"/>
                </a:solidFill>
                <a:latin typeface="Bliss-Light"/>
                <a:cs typeface="Bliss-Light"/>
              </a:rPr>
              <a:t>sunt</a:t>
            </a:r>
            <a:r>
              <a:rPr lang="en-GB" baseline="30000">
                <a:solidFill>
                  <a:srgbClr val="5A5A59"/>
                </a:solidFill>
                <a:latin typeface="Bliss-Light"/>
                <a:cs typeface="Bliss-Light"/>
              </a:rPr>
              <a:t> pa non </a:t>
            </a:r>
            <a:r>
              <a:rPr lang="en-GB" baseline="30000" err="1">
                <a:solidFill>
                  <a:srgbClr val="5A5A59"/>
                </a:solidFill>
                <a:latin typeface="Bliss-Light"/>
                <a:cs typeface="Bliss-Light"/>
              </a:rPr>
              <a:t>plaudam</a:t>
            </a:r>
            <a:r>
              <a:rPr lang="en-GB" baseline="30000">
                <a:solidFill>
                  <a:srgbClr val="5A5A59"/>
                </a:solidFill>
                <a:latin typeface="Bliss-Light"/>
                <a:cs typeface="Bliss-Light"/>
              </a:rPr>
              <a:t> </a:t>
            </a:r>
            <a:r>
              <a:rPr lang="en-GB" baseline="30000" err="1">
                <a:solidFill>
                  <a:srgbClr val="5A5A59"/>
                </a:solidFill>
                <a:latin typeface="Bliss-Light"/>
                <a:cs typeface="Bliss-Light"/>
              </a:rPr>
              <a:t>rateseque</a:t>
            </a:r>
            <a:r>
              <a:rPr lang="en-GB" baseline="30000">
                <a:solidFill>
                  <a:srgbClr val="5A5A59"/>
                </a:solidFill>
                <a:latin typeface="Bliss-Light"/>
                <a:cs typeface="Bliss-Light"/>
              </a:rPr>
              <a:t> </a:t>
            </a:r>
            <a:r>
              <a:rPr lang="en-GB" baseline="30000" err="1">
                <a:solidFill>
                  <a:srgbClr val="5A5A59"/>
                </a:solidFill>
                <a:latin typeface="Bliss-Light"/>
                <a:cs typeface="Bliss-Light"/>
              </a:rPr>
              <a:t>oditibusae</a:t>
            </a:r>
            <a:r>
              <a:rPr lang="en-GB" baseline="30000">
                <a:solidFill>
                  <a:srgbClr val="5A5A59"/>
                </a:solidFill>
                <a:latin typeface="Bliss-Light"/>
                <a:cs typeface="Bliss-Light"/>
              </a:rPr>
              <a:t> is </a:t>
            </a:r>
            <a:r>
              <a:rPr lang="en-GB" baseline="30000" err="1">
                <a:solidFill>
                  <a:srgbClr val="5A5A59"/>
                </a:solidFill>
                <a:latin typeface="Bliss-Light"/>
                <a:cs typeface="Bliss-Light"/>
              </a:rPr>
              <a:t>ut</a:t>
            </a:r>
            <a:r>
              <a:rPr lang="en-GB" baseline="30000">
                <a:solidFill>
                  <a:srgbClr val="5A5A59"/>
                </a:solidFill>
                <a:latin typeface="Bliss-Light"/>
                <a:cs typeface="Bliss-Light"/>
              </a:rPr>
              <a:t> </a:t>
            </a:r>
            <a:r>
              <a:rPr lang="en-GB" baseline="30000" err="1">
                <a:solidFill>
                  <a:srgbClr val="5A5A59"/>
                </a:solidFill>
                <a:latin typeface="Bliss-Light"/>
                <a:cs typeface="Bliss-Light"/>
              </a:rPr>
              <a:t>eturem</a:t>
            </a:r>
            <a:r>
              <a:rPr lang="en-GB" baseline="30000">
                <a:solidFill>
                  <a:srgbClr val="5A5A59"/>
                </a:solidFill>
                <a:latin typeface="Bliss-Light"/>
                <a:cs typeface="Bliss-Light"/>
              </a:rPr>
              <a:t> </a:t>
            </a:r>
            <a:r>
              <a:rPr lang="en-GB" baseline="30000" err="1">
                <a:solidFill>
                  <a:srgbClr val="5A5A59"/>
                </a:solidFill>
                <a:latin typeface="Bliss-Light"/>
                <a:cs typeface="Bliss-Light"/>
              </a:rPr>
              <a:t>ea</a:t>
            </a:r>
            <a:r>
              <a:rPr lang="en-GB" baseline="30000">
                <a:solidFill>
                  <a:srgbClr val="5A5A59"/>
                </a:solidFill>
                <a:latin typeface="Bliss-Light"/>
                <a:cs typeface="Bliss-Light"/>
              </a:rPr>
              <a:t> dent </a:t>
            </a:r>
            <a:r>
              <a:rPr lang="en-GB" baseline="30000" err="1">
                <a:solidFill>
                  <a:srgbClr val="5A5A59"/>
                </a:solidFill>
                <a:latin typeface="Bliss-Light"/>
                <a:cs typeface="Bliss-Light"/>
              </a:rPr>
              <a:t>est</a:t>
            </a:r>
            <a:r>
              <a:rPr lang="en-GB" baseline="30000">
                <a:solidFill>
                  <a:srgbClr val="5A5A59"/>
                </a:solidFill>
                <a:latin typeface="Bliss-Light"/>
                <a:cs typeface="Bliss-Light"/>
              </a:rPr>
              <a:t> </a:t>
            </a:r>
            <a:r>
              <a:rPr lang="en-GB" baseline="30000" err="1">
                <a:solidFill>
                  <a:srgbClr val="5A5A59"/>
                </a:solidFill>
                <a:latin typeface="Bliss-Light"/>
                <a:cs typeface="Bliss-Light"/>
              </a:rPr>
              <a:t>esed</a:t>
            </a:r>
            <a:r>
              <a:rPr lang="en-GB" baseline="30000">
                <a:solidFill>
                  <a:srgbClr val="5A5A59"/>
                </a:solidFill>
                <a:latin typeface="Bliss-Light"/>
                <a:cs typeface="Bliss-Light"/>
              </a:rPr>
              <a:t> </a:t>
            </a:r>
            <a:r>
              <a:rPr lang="en-GB" baseline="30000" err="1">
                <a:solidFill>
                  <a:srgbClr val="5A5A59"/>
                </a:solidFill>
                <a:latin typeface="Bliss-Light"/>
                <a:cs typeface="Bliss-Light"/>
              </a:rPr>
              <a:t>modis</a:t>
            </a:r>
            <a:r>
              <a:rPr lang="en-GB" baseline="30000">
                <a:solidFill>
                  <a:srgbClr val="5A5A59"/>
                </a:solidFill>
                <a:latin typeface="Bliss-Light"/>
                <a:cs typeface="Bliss-Light"/>
              </a:rPr>
              <a:t> quam, quam, id </a:t>
            </a:r>
            <a:r>
              <a:rPr lang="en-GB" baseline="30000" err="1">
                <a:solidFill>
                  <a:srgbClr val="5A5A59"/>
                </a:solidFill>
                <a:latin typeface="Bliss-Light"/>
                <a:cs typeface="Bliss-Light"/>
              </a:rPr>
              <a:t>modit</a:t>
            </a:r>
            <a:r>
              <a:rPr lang="en-GB" baseline="30000">
                <a:solidFill>
                  <a:srgbClr val="5A5A59"/>
                </a:solidFill>
                <a:latin typeface="Bliss-Light"/>
                <a:cs typeface="Bliss-Light"/>
              </a:rPr>
              <a:t> mi, </a:t>
            </a:r>
            <a:r>
              <a:rPr lang="en-GB" baseline="30000" err="1">
                <a:solidFill>
                  <a:srgbClr val="5A5A59"/>
                </a:solidFill>
                <a:latin typeface="Bliss-Light"/>
                <a:cs typeface="Bliss-Light"/>
              </a:rPr>
              <a:t>omnit</a:t>
            </a:r>
            <a:r>
              <a:rPr lang="en-GB" baseline="30000">
                <a:solidFill>
                  <a:srgbClr val="5A5A59"/>
                </a:solidFill>
                <a:latin typeface="Bliss-Light"/>
                <a:cs typeface="Bliss-Light"/>
              </a:rPr>
              <a:t> </a:t>
            </a:r>
            <a:r>
              <a:rPr lang="en-GB" baseline="30000" err="1">
                <a:solidFill>
                  <a:srgbClr val="5A5A59"/>
                </a:solidFill>
                <a:latin typeface="Bliss-Light"/>
                <a:cs typeface="Bliss-Light"/>
              </a:rPr>
              <a:t>accusci</a:t>
            </a:r>
            <a:r>
              <a:rPr lang="en-GB" baseline="30000">
                <a:solidFill>
                  <a:srgbClr val="5A5A59"/>
                </a:solidFill>
                <a:latin typeface="Bliss-Light"/>
                <a:cs typeface="Bliss-Light"/>
              </a:rPr>
              <a:t> </a:t>
            </a:r>
            <a:r>
              <a:rPr lang="en-GB" baseline="30000" err="1">
                <a:solidFill>
                  <a:srgbClr val="5A5A59"/>
                </a:solidFill>
                <a:latin typeface="Bliss-Light"/>
                <a:cs typeface="Bliss-Light"/>
              </a:rPr>
              <a:t>magnatur</a:t>
            </a:r>
            <a:r>
              <a:rPr lang="en-GB" baseline="30000">
                <a:solidFill>
                  <a:srgbClr val="5A5A59"/>
                </a:solidFill>
                <a:latin typeface="Bliss-Light"/>
                <a:cs typeface="Bliss-Light"/>
              </a:rPr>
              <a:t>, </a:t>
            </a:r>
            <a:r>
              <a:rPr lang="en-GB" baseline="30000" err="1">
                <a:solidFill>
                  <a:srgbClr val="5A5A59"/>
                </a:solidFill>
                <a:latin typeface="Bliss-Light"/>
                <a:cs typeface="Bliss-Light"/>
              </a:rPr>
              <a:t>solum</a:t>
            </a:r>
            <a:r>
              <a:rPr lang="en-GB" baseline="30000">
                <a:solidFill>
                  <a:srgbClr val="5A5A59"/>
                </a:solidFill>
                <a:latin typeface="Bliss-Light"/>
                <a:cs typeface="Bliss-Light"/>
              </a:rPr>
              <a:t> </a:t>
            </a:r>
            <a:r>
              <a:rPr lang="en-GB" baseline="30000" err="1">
                <a:solidFill>
                  <a:srgbClr val="5A5A59"/>
                </a:solidFill>
                <a:latin typeface="Bliss-Light"/>
                <a:cs typeface="Bliss-Light"/>
              </a:rPr>
              <a:t>int</a:t>
            </a:r>
            <a:r>
              <a:rPr lang="en-GB" baseline="30000">
                <a:solidFill>
                  <a:srgbClr val="5A5A59"/>
                </a:solidFill>
                <a:latin typeface="Bliss-Light"/>
                <a:cs typeface="Bliss-Light"/>
              </a:rPr>
              <a:t> </a:t>
            </a:r>
            <a:r>
              <a:rPr lang="en-GB" baseline="30000" err="1">
                <a:solidFill>
                  <a:srgbClr val="5A5A59"/>
                </a:solidFill>
                <a:latin typeface="Bliss-Light"/>
                <a:cs typeface="Bliss-Light"/>
              </a:rPr>
              <a:t>ullandi</a:t>
            </a:r>
            <a:r>
              <a:rPr lang="en-GB" baseline="30000">
                <a:solidFill>
                  <a:srgbClr val="5A5A59"/>
                </a:solidFill>
                <a:latin typeface="Bliss-Light"/>
                <a:cs typeface="Bliss-Light"/>
              </a:rPr>
              <a:t> </a:t>
            </a:r>
            <a:r>
              <a:rPr lang="en-GB" baseline="30000" err="1">
                <a:solidFill>
                  <a:srgbClr val="5A5A59"/>
                </a:solidFill>
                <a:latin typeface="Bliss-Light"/>
                <a:cs typeface="Bliss-Light"/>
              </a:rPr>
              <a:t>oreium</a:t>
            </a:r>
            <a:r>
              <a:rPr lang="en-GB" baseline="30000">
                <a:solidFill>
                  <a:srgbClr val="5A5A59"/>
                </a:solidFill>
                <a:latin typeface="Bliss-Light"/>
                <a:cs typeface="Bliss-Light"/>
              </a:rPr>
              <a:t> </a:t>
            </a:r>
            <a:r>
              <a:rPr lang="en-GB" baseline="30000" err="1">
                <a:solidFill>
                  <a:srgbClr val="5A5A59"/>
                </a:solidFill>
                <a:latin typeface="Bliss-Light"/>
                <a:cs typeface="Bliss-Light"/>
              </a:rPr>
              <a:t>eos</a:t>
            </a:r>
            <a:r>
              <a:rPr lang="en-GB" baseline="30000">
                <a:solidFill>
                  <a:srgbClr val="5A5A59"/>
                </a:solidFill>
                <a:latin typeface="Bliss-Light"/>
                <a:cs typeface="Bliss-Light"/>
              </a:rPr>
              <a:t> </a:t>
            </a:r>
            <a:r>
              <a:rPr lang="en-GB" baseline="30000" err="1">
                <a:solidFill>
                  <a:srgbClr val="5A5A59"/>
                </a:solidFill>
                <a:latin typeface="Bliss-Light"/>
                <a:cs typeface="Bliss-Light"/>
              </a:rPr>
              <a:t>aut</a:t>
            </a:r>
            <a:r>
              <a:rPr lang="en-GB" baseline="30000">
                <a:solidFill>
                  <a:srgbClr val="5A5A59"/>
                </a:solidFill>
                <a:latin typeface="Bliss-Light"/>
                <a:cs typeface="Bliss-Light"/>
              </a:rPr>
              <a:t> </a:t>
            </a:r>
            <a:r>
              <a:rPr lang="en-GB" baseline="30000" err="1">
                <a:solidFill>
                  <a:srgbClr val="5A5A59"/>
                </a:solidFill>
                <a:latin typeface="Bliss-Light"/>
                <a:cs typeface="Bliss-Light"/>
              </a:rPr>
              <a:t>que</a:t>
            </a:r>
            <a:r>
              <a:rPr lang="en-GB" baseline="30000">
                <a:solidFill>
                  <a:srgbClr val="5A5A59"/>
                </a:solidFill>
                <a:latin typeface="Bliss-Light"/>
                <a:cs typeface="Bliss-Light"/>
              </a:rPr>
              <a:t> </a:t>
            </a:r>
            <a:r>
              <a:rPr lang="en-GB" baseline="30000" err="1">
                <a:solidFill>
                  <a:srgbClr val="5A5A59"/>
                </a:solidFill>
                <a:latin typeface="Bliss-Light"/>
                <a:cs typeface="Bliss-Light"/>
              </a:rPr>
              <a:t>veligenim</a:t>
            </a:r>
            <a:r>
              <a:rPr lang="en-GB" baseline="30000">
                <a:solidFill>
                  <a:srgbClr val="5A5A59"/>
                </a:solidFill>
                <a:latin typeface="Bliss-Light"/>
                <a:cs typeface="Bliss-Light"/>
              </a:rPr>
              <a:t> </a:t>
            </a:r>
            <a:r>
              <a:rPr lang="en-GB" baseline="30000" err="1">
                <a:solidFill>
                  <a:srgbClr val="5A5A59"/>
                </a:solidFill>
                <a:latin typeface="Bliss-Light"/>
                <a:cs typeface="Bliss-Light"/>
              </a:rPr>
              <a:t>si</a:t>
            </a:r>
            <a:r>
              <a:rPr lang="en-GB" baseline="30000">
                <a:solidFill>
                  <a:srgbClr val="5A5A59"/>
                </a:solidFill>
                <a:latin typeface="Bliss-Light"/>
                <a:cs typeface="Bliss-Light"/>
              </a:rPr>
              <a:t> </a:t>
            </a:r>
            <a:r>
              <a:rPr lang="en-GB" baseline="30000" err="1">
                <a:solidFill>
                  <a:srgbClr val="5A5A59"/>
                </a:solidFill>
                <a:latin typeface="Bliss-Light"/>
                <a:cs typeface="Bliss-Light"/>
              </a:rPr>
              <a:t>ut</a:t>
            </a:r>
            <a:r>
              <a:rPr lang="en-GB" baseline="30000">
                <a:solidFill>
                  <a:srgbClr val="5A5A59"/>
                </a:solidFill>
                <a:latin typeface="Bliss-Light"/>
                <a:cs typeface="Bliss-Light"/>
              </a:rPr>
              <a:t> </a:t>
            </a:r>
            <a:r>
              <a:rPr lang="en-GB" baseline="30000" err="1">
                <a:solidFill>
                  <a:srgbClr val="5A5A59"/>
                </a:solidFill>
                <a:latin typeface="Bliss-Light"/>
                <a:cs typeface="Bliss-Light"/>
              </a:rPr>
              <a:t>reperatio</a:t>
            </a:r>
            <a:r>
              <a:rPr lang="en-GB" baseline="30000">
                <a:solidFill>
                  <a:srgbClr val="5A5A59"/>
                </a:solidFill>
                <a:latin typeface="Bliss-Light"/>
                <a:cs typeface="Bliss-Light"/>
              </a:rPr>
              <a:t> </a:t>
            </a:r>
            <a:r>
              <a:rPr lang="en-GB" baseline="30000" err="1">
                <a:solidFill>
                  <a:srgbClr val="5A5A59"/>
                </a:solidFill>
                <a:latin typeface="Bliss-Light"/>
                <a:cs typeface="Bliss-Light"/>
              </a:rPr>
              <a:t>doluptatem</a:t>
            </a:r>
            <a:r>
              <a:rPr lang="en-GB" baseline="30000">
                <a:solidFill>
                  <a:srgbClr val="5A5A59"/>
                </a:solidFill>
                <a:latin typeface="Bliss-Light"/>
                <a:cs typeface="Bliss-Light"/>
              </a:rPr>
              <a:t> </a:t>
            </a:r>
            <a:r>
              <a:rPr lang="en-GB" baseline="30000" err="1">
                <a:solidFill>
                  <a:srgbClr val="5A5A59"/>
                </a:solidFill>
                <a:latin typeface="Bliss-Light"/>
                <a:cs typeface="Bliss-Light"/>
              </a:rPr>
              <a:t>voluptam</a:t>
            </a:r>
            <a:r>
              <a:rPr lang="en-GB" baseline="30000">
                <a:solidFill>
                  <a:srgbClr val="5A5A59"/>
                </a:solidFill>
                <a:latin typeface="Bliss-Light"/>
                <a:cs typeface="Bliss-Light"/>
              </a:rPr>
              <a:t> </a:t>
            </a:r>
            <a:r>
              <a:rPr lang="en-GB" baseline="30000" err="1">
                <a:solidFill>
                  <a:srgbClr val="5A5A59"/>
                </a:solidFill>
                <a:latin typeface="Bliss-Light"/>
                <a:cs typeface="Bliss-Light"/>
              </a:rPr>
              <a:t>est</a:t>
            </a:r>
            <a:r>
              <a:rPr lang="en-GB" baseline="30000">
                <a:solidFill>
                  <a:srgbClr val="5A5A59"/>
                </a:solidFill>
                <a:latin typeface="Bliss-Light"/>
                <a:cs typeface="Bliss-Light"/>
              </a:rPr>
              <a:t>, </a:t>
            </a:r>
            <a:r>
              <a:rPr lang="en-GB" baseline="30000" err="1">
                <a:solidFill>
                  <a:srgbClr val="5A5A59"/>
                </a:solidFill>
                <a:latin typeface="Bliss-Light"/>
                <a:cs typeface="Bliss-Light"/>
              </a:rPr>
              <a:t>comnim</a:t>
            </a:r>
            <a:r>
              <a:rPr lang="en-GB" baseline="30000">
                <a:solidFill>
                  <a:srgbClr val="5A5A59"/>
                </a:solidFill>
                <a:latin typeface="Bliss-Light"/>
                <a:cs typeface="Bliss-Light"/>
              </a:rPr>
              <a:t> </a:t>
            </a:r>
            <a:r>
              <a:rPr lang="en-GB" baseline="30000" err="1">
                <a:solidFill>
                  <a:srgbClr val="5A5A59"/>
                </a:solidFill>
                <a:latin typeface="Bliss-Light"/>
                <a:cs typeface="Bliss-Light"/>
              </a:rPr>
              <a:t>fugitat</a:t>
            </a:r>
            <a:r>
              <a:rPr lang="en-GB" baseline="30000">
                <a:solidFill>
                  <a:srgbClr val="5A5A59"/>
                </a:solidFill>
                <a:latin typeface="Bliss-Light"/>
                <a:cs typeface="Bliss-Light"/>
              </a:rPr>
              <a:t> </a:t>
            </a:r>
            <a:r>
              <a:rPr lang="en-GB" baseline="30000" err="1">
                <a:solidFill>
                  <a:srgbClr val="5A5A59"/>
                </a:solidFill>
                <a:latin typeface="Bliss-Light"/>
                <a:cs typeface="Bliss-Light"/>
              </a:rPr>
              <a:t>iorecup</a:t>
            </a:r>
            <a:r>
              <a:rPr lang="en-GB" baseline="30000">
                <a:solidFill>
                  <a:srgbClr val="5A5A59"/>
                </a:solidFill>
                <a:latin typeface="Bliss-Light"/>
                <a:cs typeface="Bliss-Light"/>
              </a:rPr>
              <a:t> </a:t>
            </a:r>
            <a:r>
              <a:rPr lang="en-GB" baseline="30000" err="1">
                <a:solidFill>
                  <a:srgbClr val="5A5A59"/>
                </a:solidFill>
                <a:latin typeface="Bliss-Light"/>
                <a:cs typeface="Bliss-Light"/>
              </a:rPr>
              <a:t>tincti</a:t>
            </a:r>
            <a:r>
              <a:rPr lang="en-GB" baseline="30000">
                <a:solidFill>
                  <a:srgbClr val="5A5A59"/>
                </a:solidFill>
                <a:latin typeface="Bliss-Light"/>
                <a:cs typeface="Bliss-Light"/>
              </a:rPr>
              <a:t>. </a:t>
            </a:r>
          </a:p>
          <a:p>
            <a:pPr lvl="0"/>
            <a:endParaRPr lang="en-GB"/>
          </a:p>
        </p:txBody>
      </p:sp>
    </p:spTree>
    <p:extLst>
      <p:ext uri="{BB962C8B-B14F-4D97-AF65-F5344CB8AC3E}">
        <p14:creationId xmlns:p14="http://schemas.microsoft.com/office/powerpoint/2010/main" val="3830026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67544" y="0"/>
            <a:ext cx="7576456" cy="908720"/>
          </a:xfrm>
        </p:spPr>
        <p:txBody>
          <a:bodyPr/>
          <a:lstStyle>
            <a:lvl1pPr algn="ctr">
              <a:defRPr b="1">
                <a:solidFill>
                  <a:schemeClr val="bg1"/>
                </a:solidFill>
              </a:defRPr>
            </a:lvl1pPr>
          </a:lstStyle>
          <a:p>
            <a:r>
              <a:rPr lang="en-US"/>
              <a:t>Arial font size 32</a:t>
            </a:r>
            <a:endParaRPr lang="en-GB"/>
          </a:p>
        </p:txBody>
      </p:sp>
      <p:sp>
        <p:nvSpPr>
          <p:cNvPr id="9" name="Text Placeholder 8"/>
          <p:cNvSpPr>
            <a:spLocks noGrp="1"/>
          </p:cNvSpPr>
          <p:nvPr>
            <p:ph type="body" sz="quarter" idx="10" hasCustomPrompt="1"/>
          </p:nvPr>
        </p:nvSpPr>
        <p:spPr>
          <a:xfrm>
            <a:off x="284305" y="1341872"/>
            <a:ext cx="4632079" cy="724436"/>
          </a:xfrm>
        </p:spPr>
        <p:txBody>
          <a:bodyPr>
            <a:noAutofit/>
          </a:bodyPr>
          <a:lstStyle>
            <a:lvl1pPr>
              <a:defRPr sz="2800" b="1"/>
            </a:lvl1pPr>
            <a:lvl2pPr>
              <a:defRPr sz="2800" b="1"/>
            </a:lvl2pPr>
            <a:lvl3pPr>
              <a:defRPr sz="2800" b="1"/>
            </a:lvl3pPr>
            <a:lvl4pPr>
              <a:defRPr sz="2800" b="1"/>
            </a:lvl4pPr>
            <a:lvl5pPr>
              <a:defRPr sz="2800" b="1"/>
            </a:lvl5pPr>
          </a:lstStyle>
          <a:p>
            <a:pPr lvl="0"/>
            <a:r>
              <a:rPr lang="en-US"/>
              <a:t>Arial font size 28</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able Placeholder 4"/>
          <p:cNvSpPr>
            <a:spLocks noGrp="1"/>
          </p:cNvSpPr>
          <p:nvPr>
            <p:ph type="tbl" sz="quarter" idx="11"/>
          </p:nvPr>
        </p:nvSpPr>
        <p:spPr>
          <a:xfrm>
            <a:off x="284163" y="2255838"/>
            <a:ext cx="8586787" cy="4251325"/>
          </a:xfrm>
        </p:spPr>
        <p:txBody>
          <a:bodyPr/>
          <a:lstStyle/>
          <a:p>
            <a:endParaRPr lang="en-GB"/>
          </a:p>
        </p:txBody>
      </p:sp>
    </p:spTree>
    <p:extLst>
      <p:ext uri="{BB962C8B-B14F-4D97-AF65-F5344CB8AC3E}">
        <p14:creationId xmlns:p14="http://schemas.microsoft.com/office/powerpoint/2010/main" val="591203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67544" y="0"/>
            <a:ext cx="7576456" cy="908720"/>
          </a:xfrm>
        </p:spPr>
        <p:txBody>
          <a:bodyPr/>
          <a:lstStyle>
            <a:lvl1pPr algn="ctr">
              <a:defRPr>
                <a:solidFill>
                  <a:schemeClr val="bg1"/>
                </a:solidFill>
              </a:defRPr>
            </a:lvl1pPr>
          </a:lstStyle>
          <a:p>
            <a:r>
              <a:rPr lang="en-US"/>
              <a:t>Arial font size 32</a:t>
            </a:r>
            <a:endParaRPr lang="en-GB"/>
          </a:p>
        </p:txBody>
      </p:sp>
      <p:sp>
        <p:nvSpPr>
          <p:cNvPr id="3" name="Rectangle 2"/>
          <p:cNvSpPr/>
          <p:nvPr userDrawn="1"/>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0603" y="6355649"/>
            <a:ext cx="575892" cy="297103"/>
          </a:xfrm>
          <a:prstGeom prst="rect">
            <a:avLst/>
          </a:prstGeom>
        </p:spPr>
      </p:pic>
      <p:sp>
        <p:nvSpPr>
          <p:cNvPr id="6" name="Text Placeholder 5"/>
          <p:cNvSpPr>
            <a:spLocks noGrp="1"/>
          </p:cNvSpPr>
          <p:nvPr>
            <p:ph type="body" sz="quarter" idx="10" hasCustomPrompt="1"/>
          </p:nvPr>
        </p:nvSpPr>
        <p:spPr>
          <a:xfrm>
            <a:off x="866775" y="641350"/>
            <a:ext cx="7185025" cy="1139825"/>
          </a:xfrm>
        </p:spPr>
        <p:txBody>
          <a:bodyPr/>
          <a:lstStyle>
            <a:lvl1pPr>
              <a:defRPr baseline="0"/>
            </a:lvl1pPr>
          </a:lstStyle>
          <a:p>
            <a:pPr lvl="0"/>
            <a:r>
              <a:rPr lang="en-US"/>
              <a:t>Use this for slide with full graphics</a:t>
            </a:r>
          </a:p>
        </p:txBody>
      </p:sp>
    </p:spTree>
    <p:extLst>
      <p:ext uri="{BB962C8B-B14F-4D97-AF65-F5344CB8AC3E}">
        <p14:creationId xmlns:p14="http://schemas.microsoft.com/office/powerpoint/2010/main" val="1104921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sources pag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284304" y="1116247"/>
            <a:ext cx="8539061" cy="724436"/>
          </a:xfrm>
        </p:spPr>
        <p:txBody>
          <a:bodyPr>
            <a:noAutofit/>
          </a:bodyPr>
          <a:lstStyle>
            <a:lvl1pPr>
              <a:defRPr sz="2800"/>
            </a:lvl1pPr>
            <a:lvl2pPr>
              <a:defRPr sz="2800"/>
            </a:lvl2pPr>
            <a:lvl3pPr>
              <a:defRPr sz="2800"/>
            </a:lvl3pPr>
            <a:lvl4pPr marL="1371600" indent="0">
              <a:buNone/>
              <a:defRPr sz="2800"/>
            </a:lvl4pPr>
            <a:lvl5pPr>
              <a:defRPr sz="2800"/>
            </a:lvl5pPr>
          </a:lstStyle>
          <a:p>
            <a:pPr lvl="0"/>
            <a:r>
              <a:rPr lang="en-US"/>
              <a:t>Insert subject page link here of format eduqas.co.uk/qualifications/[mathematics]</a:t>
            </a:r>
          </a:p>
          <a:p>
            <a:pPr lvl="0"/>
            <a:endParaRPr lang="en-US"/>
          </a:p>
        </p:txBody>
      </p:sp>
      <p:sp>
        <p:nvSpPr>
          <p:cNvPr id="3" name="Rectangle 2"/>
          <p:cNvSpPr/>
          <p:nvPr userDrawn="1"/>
        </p:nvSpPr>
        <p:spPr>
          <a:xfrm>
            <a:off x="344384" y="1903150"/>
            <a:ext cx="8478982" cy="3416320"/>
          </a:xfrm>
          <a:prstGeom prst="rect">
            <a:avLst/>
          </a:prstGeom>
          <a:solidFill>
            <a:schemeClr val="accent6">
              <a:lumMod val="20000"/>
              <a:lumOff val="80000"/>
            </a:schemeClr>
          </a:solidFill>
        </p:spPr>
        <p:txBody>
          <a:bodyPr wrap="square">
            <a:spAutoFit/>
          </a:bodyPr>
          <a:lstStyle/>
          <a:p>
            <a:r>
              <a:rPr lang="en-GB" sz="2400">
                <a:solidFill>
                  <a:schemeClr val="bg1">
                    <a:lumMod val="50000"/>
                  </a:schemeClr>
                </a:solidFill>
                <a:latin typeface="Arial" panose="020B0604020202020204" pitchFamily="34" charset="0"/>
                <a:cs typeface="Arial" panose="020B0604020202020204" pitchFamily="34" charset="0"/>
                <a:hlinkClick r:id="rId2"/>
              </a:rPr>
              <a:t>resources.wjec.co.uk</a:t>
            </a:r>
            <a:endParaRPr lang="en-GB" sz="2400">
              <a:solidFill>
                <a:schemeClr val="bg1">
                  <a:lumMod val="50000"/>
                </a:schemeClr>
              </a:solidFill>
              <a:latin typeface="Arial" panose="020B0604020202020204" pitchFamily="34" charset="0"/>
              <a:cs typeface="Arial" panose="020B0604020202020204" pitchFamily="34" charset="0"/>
            </a:endParaRPr>
          </a:p>
          <a:p>
            <a:r>
              <a:rPr lang="en-GB" sz="2400">
                <a:solidFill>
                  <a:schemeClr val="bg1">
                    <a:lumMod val="50000"/>
                  </a:schemeClr>
                </a:solidFill>
                <a:latin typeface="Arial" panose="020B0604020202020204" pitchFamily="34" charset="0"/>
                <a:cs typeface="Arial" panose="020B0604020202020204" pitchFamily="34" charset="0"/>
              </a:rPr>
              <a:t>Free WJEC digital resources to support the teaching and learning of a broad range of subjects</a:t>
            </a:r>
          </a:p>
          <a:p>
            <a:pPr marL="285750" indent="-285750">
              <a:buFont typeface="Arial" panose="020B0604020202020204" pitchFamily="34" charset="0"/>
              <a:buChar char="•"/>
            </a:pPr>
            <a:endParaRPr lang="en-GB" sz="2400">
              <a:solidFill>
                <a:schemeClr val="bg1">
                  <a:lumMod val="50000"/>
                </a:schemeClr>
              </a:solidFill>
              <a:latin typeface="Arial" panose="020B0604020202020204" pitchFamily="34" charset="0"/>
              <a:cs typeface="Arial" panose="020B0604020202020204" pitchFamily="34" charset="0"/>
              <a:hlinkClick r:id="rId3"/>
            </a:endParaRPr>
          </a:p>
          <a:p>
            <a:r>
              <a:rPr lang="en-GB" sz="2400">
                <a:solidFill>
                  <a:schemeClr val="bg1">
                    <a:lumMod val="50000"/>
                  </a:schemeClr>
                </a:solidFill>
                <a:latin typeface="Arial" panose="020B0604020202020204" pitchFamily="34" charset="0"/>
                <a:cs typeface="Arial" panose="020B0604020202020204" pitchFamily="34" charset="0"/>
                <a:hlinkClick r:id="rId3"/>
              </a:rPr>
              <a:t>oer.wjec.co.uk</a:t>
            </a:r>
            <a:endParaRPr lang="en-GB" sz="2400">
              <a:solidFill>
                <a:schemeClr val="bg1">
                  <a:lumMod val="50000"/>
                </a:schemeClr>
              </a:solidFill>
              <a:latin typeface="Arial" panose="020B0604020202020204" pitchFamily="34" charset="0"/>
              <a:cs typeface="Arial" panose="020B0604020202020204" pitchFamily="34" charset="0"/>
            </a:endParaRPr>
          </a:p>
          <a:p>
            <a:r>
              <a:rPr lang="en-GB" sz="2400">
                <a:solidFill>
                  <a:schemeClr val="bg1">
                    <a:lumMod val="50000"/>
                  </a:schemeClr>
                </a:solidFill>
                <a:latin typeface="Arial" panose="020B0604020202020204" pitchFamily="34" charset="0"/>
                <a:cs typeface="Arial" panose="020B0604020202020204" pitchFamily="34" charset="0"/>
              </a:rPr>
              <a:t>WJEC’s free Online Exam Review allows teachers to analyse item level data, critically assess sample question papers and receive examiner feedback</a:t>
            </a:r>
            <a:br>
              <a:rPr lang="en-GB" sz="2400">
                <a:solidFill>
                  <a:schemeClr val="bg1">
                    <a:lumMod val="50000"/>
                  </a:schemeClr>
                </a:solidFill>
                <a:latin typeface="Arial" panose="020B0604020202020204" pitchFamily="34" charset="0"/>
                <a:cs typeface="Arial" panose="020B0604020202020204" pitchFamily="34" charset="0"/>
              </a:rPr>
            </a:br>
            <a:endParaRPr lang="en-GB" sz="2400">
              <a:solidFill>
                <a:schemeClr val="bg1">
                  <a:lumMod val="50000"/>
                </a:schemeClr>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a:stretch/>
        </p:blipFill>
        <p:spPr bwMode="auto">
          <a:xfrm>
            <a:off x="4797631" y="28586"/>
            <a:ext cx="4310744" cy="864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userDrawn="1"/>
        </p:nvSpPr>
        <p:spPr>
          <a:xfrm>
            <a:off x="1886726" y="168544"/>
            <a:ext cx="2739404" cy="584775"/>
          </a:xfrm>
          <a:prstGeom prst="rect">
            <a:avLst/>
          </a:prstGeom>
        </p:spPr>
        <p:txBody>
          <a:bodyPr wrap="none">
            <a:spAutoFit/>
          </a:bodyPr>
          <a:lstStyle/>
          <a:p>
            <a:r>
              <a:rPr lang="en-US" sz="3200" b="1">
                <a:solidFill>
                  <a:schemeClr val="bg1"/>
                </a:solidFill>
              </a:rPr>
              <a:t>Free Resources</a:t>
            </a:r>
            <a:endParaRPr lang="en-GB" sz="3200" b="1">
              <a:solidFill>
                <a:schemeClr val="bg1"/>
              </a:solidFill>
            </a:endParaRPr>
          </a:p>
        </p:txBody>
      </p:sp>
    </p:spTree>
    <p:extLst>
      <p:ext uri="{BB962C8B-B14F-4D97-AF65-F5344CB8AC3E}">
        <p14:creationId xmlns:p14="http://schemas.microsoft.com/office/powerpoint/2010/main" val="2437632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317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a:solidFill>
                <a:srgbClr val="F7B385"/>
              </a:solidFill>
              <a:latin typeface="Gotham Rounded Book"/>
              <a:cs typeface="Gotham Rounded Book"/>
            </a:endParaRPr>
          </a:p>
        </p:txBody>
      </p:sp>
      <p:sp>
        <p:nvSpPr>
          <p:cNvPr id="10" name="Content Placeholder 2"/>
          <p:cNvSpPr>
            <a:spLocks noGrp="1"/>
          </p:cNvSpPr>
          <p:nvPr>
            <p:ph idx="1" hasCustomPrompt="1"/>
          </p:nvPr>
        </p:nvSpPr>
        <p:spPr>
          <a:xfrm>
            <a:off x="457200" y="2894121"/>
            <a:ext cx="8229600" cy="2829786"/>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defRPr>
            </a:lvl1pPr>
          </a:lstStyle>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a:ln>
                  <a:noFill/>
                </a:ln>
                <a:solidFill>
                  <a:prstClr val="black"/>
                </a:solidFill>
                <a:effectLst/>
                <a:uLnTx/>
                <a:uFillTx/>
                <a:latin typeface="Bliss-Light"/>
                <a:ea typeface="ＭＳ Ｐゴシック" pitchFamily="1" charset="-128"/>
                <a:cs typeface="Bliss-Light"/>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a:p>
        </p:txBody>
      </p:sp>
    </p:spTree>
    <p:extLst>
      <p:ext uri="{BB962C8B-B14F-4D97-AF65-F5344CB8AC3E}">
        <p14:creationId xmlns:p14="http://schemas.microsoft.com/office/powerpoint/2010/main" val="355858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extBox 8"/>
          <p:cNvSpPr txBox="1"/>
          <p:nvPr userDrawn="1"/>
        </p:nvSpPr>
        <p:spPr>
          <a:xfrm>
            <a:off x="4791075" y="2560450"/>
            <a:ext cx="3656704" cy="3439403"/>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en-GB" baseline="30000">
              <a:solidFill>
                <a:srgbClr val="5A5A59"/>
              </a:solidFill>
              <a:latin typeface="Bliss-Light"/>
              <a:cs typeface="Bliss-Light"/>
            </a:endParaRPr>
          </a:p>
          <a:p>
            <a:pPr>
              <a:lnSpc>
                <a:spcPct val="150000"/>
              </a:lnSpc>
            </a:pPr>
            <a:r>
              <a:rPr lang="en-GB" i="1" baseline="30000">
                <a:solidFill>
                  <a:srgbClr val="5A5A59"/>
                </a:solidFill>
                <a:latin typeface="Bliss-Light"/>
                <a:cs typeface="Bliss-Light"/>
              </a:rPr>
              <a:t>“</a:t>
            </a:r>
            <a:r>
              <a:rPr lang="en-GB" i="1" baseline="30000" err="1">
                <a:solidFill>
                  <a:srgbClr val="5A5A59"/>
                </a:solidFill>
                <a:latin typeface="Bliss-Light"/>
                <a:cs typeface="Bliss-Light"/>
              </a:rPr>
              <a:t>Lorem</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ipsum</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dolor</a:t>
            </a:r>
            <a:r>
              <a:rPr lang="en-GB" i="1" baseline="30000">
                <a:solidFill>
                  <a:srgbClr val="5A5A59"/>
                </a:solidFill>
                <a:latin typeface="Bliss-Light"/>
                <a:cs typeface="Bliss-Light"/>
              </a:rPr>
              <a:t> sit </a:t>
            </a:r>
            <a:r>
              <a:rPr lang="en-GB" i="1" baseline="30000" err="1">
                <a:solidFill>
                  <a:srgbClr val="5A5A59"/>
                </a:solidFill>
                <a:latin typeface="Bliss-Light"/>
                <a:cs typeface="Bliss-Light"/>
              </a:rPr>
              <a:t>amet</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consectetuer</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adipiscing</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elit</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Aenean</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commodo</a:t>
            </a:r>
            <a:r>
              <a:rPr lang="en-GB" i="1" baseline="30000">
                <a:solidFill>
                  <a:srgbClr val="5A5A59"/>
                </a:solidFill>
                <a:latin typeface="Bliss-Light"/>
                <a:cs typeface="Bliss-Light"/>
              </a:rPr>
              <a:t> ligula </a:t>
            </a:r>
            <a:r>
              <a:rPr lang="en-GB" i="1" baseline="30000" err="1">
                <a:solidFill>
                  <a:srgbClr val="5A5A59"/>
                </a:solidFill>
                <a:latin typeface="Bliss-Light"/>
                <a:cs typeface="Bliss-Light"/>
              </a:rPr>
              <a:t>eget</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dolor</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Aenean</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massa</a:t>
            </a:r>
            <a:r>
              <a:rPr lang="en-GB" i="1" baseline="30000">
                <a:solidFill>
                  <a:srgbClr val="5A5A59"/>
                </a:solidFill>
                <a:latin typeface="Bliss-Light"/>
                <a:cs typeface="Bliss-Light"/>
              </a:rPr>
              <a:t>. Cum </a:t>
            </a:r>
            <a:r>
              <a:rPr lang="en-GB" i="1" baseline="30000" err="1">
                <a:solidFill>
                  <a:srgbClr val="5A5A59"/>
                </a:solidFill>
                <a:latin typeface="Bliss-Light"/>
                <a:cs typeface="Bliss-Light"/>
              </a:rPr>
              <a:t>sociis</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natoque</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enatibus</a:t>
            </a:r>
            <a:r>
              <a:rPr lang="en-GB" i="1" baseline="30000">
                <a:solidFill>
                  <a:srgbClr val="5A5A59"/>
                </a:solidFill>
                <a:latin typeface="Bliss-Light"/>
                <a:cs typeface="Bliss-Light"/>
              </a:rPr>
              <a:t>.</a:t>
            </a:r>
            <a:r>
              <a:rPr lang="en-GB" i="1">
                <a:solidFill>
                  <a:srgbClr val="5A5A59"/>
                </a:solidFill>
                <a:latin typeface="Bliss-Light"/>
                <a:cs typeface="Bliss-Light"/>
              </a:rPr>
              <a:t> </a:t>
            </a:r>
            <a:r>
              <a:rPr lang="en-GB" i="1" baseline="30000" err="1">
                <a:solidFill>
                  <a:srgbClr val="5A5A59"/>
                </a:solidFill>
                <a:latin typeface="Bliss-Light"/>
                <a:cs typeface="Bliss-Light"/>
              </a:rPr>
              <a:t>Lorem</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ipsum</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dolor</a:t>
            </a:r>
            <a:r>
              <a:rPr lang="en-GB" i="1" baseline="30000">
                <a:solidFill>
                  <a:srgbClr val="5A5A59"/>
                </a:solidFill>
                <a:latin typeface="Bliss-Light"/>
                <a:cs typeface="Bliss-Light"/>
              </a:rPr>
              <a:t> sit </a:t>
            </a:r>
            <a:r>
              <a:rPr lang="en-GB" i="1" baseline="30000" err="1">
                <a:solidFill>
                  <a:srgbClr val="5A5A59"/>
                </a:solidFill>
                <a:latin typeface="Bliss-Light"/>
                <a:cs typeface="Bliss-Light"/>
              </a:rPr>
              <a:t>amet</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consectetuer</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adipiscing</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elit</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Aenean</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commodo</a:t>
            </a:r>
            <a:r>
              <a:rPr lang="en-GB" i="1" baseline="30000">
                <a:solidFill>
                  <a:srgbClr val="5A5A59"/>
                </a:solidFill>
                <a:latin typeface="Bliss-Light"/>
                <a:cs typeface="Bliss-Light"/>
              </a:rPr>
              <a:t> ligula </a:t>
            </a:r>
            <a:r>
              <a:rPr lang="en-GB" i="1" baseline="30000" err="1">
                <a:solidFill>
                  <a:srgbClr val="5A5A59"/>
                </a:solidFill>
                <a:latin typeface="Bliss-Light"/>
                <a:cs typeface="Bliss-Light"/>
              </a:rPr>
              <a:t>eget</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color</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Aenean</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massa</a:t>
            </a:r>
            <a:r>
              <a:rPr lang="en-GB" i="1" baseline="30000">
                <a:solidFill>
                  <a:srgbClr val="5A5A59"/>
                </a:solidFill>
                <a:latin typeface="Bliss-Light"/>
                <a:cs typeface="Bliss-Light"/>
              </a:rPr>
              <a:t>. Cum </a:t>
            </a:r>
            <a:r>
              <a:rPr lang="en-GB" i="1" baseline="30000" err="1">
                <a:solidFill>
                  <a:srgbClr val="5A5A59"/>
                </a:solidFill>
                <a:latin typeface="Bliss-Light"/>
                <a:cs typeface="Bliss-Light"/>
              </a:rPr>
              <a:t>sociis</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natoque</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penatibus</a:t>
            </a:r>
            <a:r>
              <a:rPr lang="en-GB" i="1" baseline="30000">
                <a:solidFill>
                  <a:srgbClr val="5A5A59"/>
                </a:solidFill>
                <a:latin typeface="Bliss-Light"/>
                <a:cs typeface="Bliss-Light"/>
              </a:rPr>
              <a:t>.</a:t>
            </a:r>
            <a:r>
              <a:rPr lang="en-GB" i="1">
                <a:solidFill>
                  <a:srgbClr val="5A5A59"/>
                </a:solidFill>
                <a:latin typeface="Bliss-Light"/>
                <a:cs typeface="Bliss-Light"/>
              </a:rPr>
              <a:t>”</a:t>
            </a:r>
          </a:p>
          <a:p>
            <a:pPr algn="r">
              <a:lnSpc>
                <a:spcPct val="150000"/>
              </a:lnSpc>
            </a:pPr>
            <a:endParaRPr lang="en-GB" sz="1600" i="1" baseline="30000">
              <a:solidFill>
                <a:srgbClr val="5A5A59"/>
              </a:solidFill>
              <a:latin typeface="Bliss-Light"/>
              <a:cs typeface="Bliss-Light"/>
            </a:endParaRPr>
          </a:p>
          <a:p>
            <a:pPr algn="r">
              <a:lnSpc>
                <a:spcPct val="150000"/>
              </a:lnSpc>
            </a:pPr>
            <a:r>
              <a:rPr lang="en-GB" b="1" baseline="30000">
                <a:solidFill>
                  <a:srgbClr val="5A5A59"/>
                </a:solidFill>
                <a:latin typeface="Bliss-Light"/>
                <a:cs typeface="Bliss-Light"/>
              </a:rPr>
              <a:t>- Name, Organisation, Date</a:t>
            </a:r>
          </a:p>
          <a:p>
            <a:pPr>
              <a:lnSpc>
                <a:spcPct val="150000"/>
              </a:lnSpc>
            </a:pPr>
            <a:endParaRPr lang="en-GB" sz="1600" i="1" baseline="30000">
              <a:solidFill>
                <a:srgbClr val="5A5A59"/>
              </a:solidFill>
              <a:latin typeface="Bliss-Light"/>
              <a:cs typeface="Bliss-Light"/>
            </a:endParaRPr>
          </a:p>
          <a:p>
            <a:pPr marL="285750" indent="-285750">
              <a:lnSpc>
                <a:spcPct val="150000"/>
              </a:lnSpc>
              <a:buFont typeface="Arial" panose="020B0604020202020204" pitchFamily="34" charset="0"/>
              <a:buChar char="•"/>
            </a:pPr>
            <a:endParaRPr lang="en-US" sz="1700">
              <a:solidFill>
                <a:srgbClr val="5A5A59"/>
              </a:solidFill>
              <a:latin typeface="Gotham Rounded Book"/>
              <a:cs typeface="Gotham Rounded Book"/>
            </a:endParaRPr>
          </a:p>
        </p:txBody>
      </p:sp>
      <p:sp>
        <p:nvSpPr>
          <p:cNvPr id="10" name="TextBox 9"/>
          <p:cNvSpPr txBox="1"/>
          <p:nvPr userDrawn="1"/>
        </p:nvSpPr>
        <p:spPr>
          <a:xfrm>
            <a:off x="581025" y="2560450"/>
            <a:ext cx="3656704" cy="3439403"/>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en-GB" baseline="30000">
              <a:solidFill>
                <a:srgbClr val="5A5A59"/>
              </a:solidFill>
              <a:latin typeface="Bliss-Light"/>
              <a:cs typeface="Bliss-Light"/>
            </a:endParaRPr>
          </a:p>
          <a:p>
            <a:pPr>
              <a:lnSpc>
                <a:spcPct val="150000"/>
              </a:lnSpc>
            </a:pPr>
            <a:r>
              <a:rPr lang="en-GB" i="1" baseline="30000">
                <a:solidFill>
                  <a:srgbClr val="5A5A59"/>
                </a:solidFill>
                <a:latin typeface="Bliss-Light"/>
                <a:cs typeface="Bliss-Light"/>
              </a:rPr>
              <a:t>“</a:t>
            </a:r>
            <a:r>
              <a:rPr lang="en-GB" i="1" baseline="30000" err="1">
                <a:solidFill>
                  <a:srgbClr val="5A5A59"/>
                </a:solidFill>
                <a:latin typeface="Bliss-Light"/>
                <a:cs typeface="Bliss-Light"/>
              </a:rPr>
              <a:t>Lorem</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ipsum</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dolor</a:t>
            </a:r>
            <a:r>
              <a:rPr lang="en-GB" i="1" baseline="30000">
                <a:solidFill>
                  <a:srgbClr val="5A5A59"/>
                </a:solidFill>
                <a:latin typeface="Bliss-Light"/>
                <a:cs typeface="Bliss-Light"/>
              </a:rPr>
              <a:t> sit </a:t>
            </a:r>
            <a:r>
              <a:rPr lang="en-GB" i="1" baseline="30000" err="1">
                <a:solidFill>
                  <a:srgbClr val="5A5A59"/>
                </a:solidFill>
                <a:latin typeface="Bliss-Light"/>
                <a:cs typeface="Bliss-Light"/>
              </a:rPr>
              <a:t>amet</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consectetuer</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adipiscing</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elit</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Aenean</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commodo</a:t>
            </a:r>
            <a:r>
              <a:rPr lang="en-GB" i="1" baseline="30000">
                <a:solidFill>
                  <a:srgbClr val="5A5A59"/>
                </a:solidFill>
                <a:latin typeface="Bliss-Light"/>
                <a:cs typeface="Bliss-Light"/>
              </a:rPr>
              <a:t> ligula </a:t>
            </a:r>
            <a:r>
              <a:rPr lang="en-GB" i="1" baseline="30000" err="1">
                <a:solidFill>
                  <a:srgbClr val="5A5A59"/>
                </a:solidFill>
                <a:latin typeface="Bliss-Light"/>
                <a:cs typeface="Bliss-Light"/>
              </a:rPr>
              <a:t>eget</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dolor</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Aenean</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massa</a:t>
            </a:r>
            <a:r>
              <a:rPr lang="en-GB" i="1" baseline="30000">
                <a:solidFill>
                  <a:srgbClr val="5A5A59"/>
                </a:solidFill>
                <a:latin typeface="Bliss-Light"/>
                <a:cs typeface="Bliss-Light"/>
              </a:rPr>
              <a:t>. Cum </a:t>
            </a:r>
            <a:r>
              <a:rPr lang="en-GB" i="1" baseline="30000" err="1">
                <a:solidFill>
                  <a:srgbClr val="5A5A59"/>
                </a:solidFill>
                <a:latin typeface="Bliss-Light"/>
                <a:cs typeface="Bliss-Light"/>
              </a:rPr>
              <a:t>sociis</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natoque</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enatibus</a:t>
            </a:r>
            <a:r>
              <a:rPr lang="en-GB" i="1" baseline="30000">
                <a:solidFill>
                  <a:srgbClr val="5A5A59"/>
                </a:solidFill>
                <a:latin typeface="Bliss-Light"/>
                <a:cs typeface="Bliss-Light"/>
              </a:rPr>
              <a:t>.</a:t>
            </a:r>
            <a:r>
              <a:rPr lang="en-GB" i="1">
                <a:solidFill>
                  <a:srgbClr val="5A5A59"/>
                </a:solidFill>
                <a:latin typeface="Bliss-Light"/>
                <a:cs typeface="Bliss-Light"/>
              </a:rPr>
              <a:t> </a:t>
            </a:r>
            <a:r>
              <a:rPr lang="en-GB" i="1" baseline="30000" err="1">
                <a:solidFill>
                  <a:srgbClr val="5A5A59"/>
                </a:solidFill>
                <a:latin typeface="Bliss-Light"/>
                <a:cs typeface="Bliss-Light"/>
              </a:rPr>
              <a:t>Lorem</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ipsum</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dolor</a:t>
            </a:r>
            <a:r>
              <a:rPr lang="en-GB" i="1" baseline="30000">
                <a:solidFill>
                  <a:srgbClr val="5A5A59"/>
                </a:solidFill>
                <a:latin typeface="Bliss-Light"/>
                <a:cs typeface="Bliss-Light"/>
              </a:rPr>
              <a:t> sit </a:t>
            </a:r>
            <a:r>
              <a:rPr lang="en-GB" i="1" baseline="30000" err="1">
                <a:solidFill>
                  <a:srgbClr val="5A5A59"/>
                </a:solidFill>
                <a:latin typeface="Bliss-Light"/>
                <a:cs typeface="Bliss-Light"/>
              </a:rPr>
              <a:t>amet</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consectetuer</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adipiscing</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elit</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Aenean</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commodo</a:t>
            </a:r>
            <a:r>
              <a:rPr lang="en-GB" i="1" baseline="30000">
                <a:solidFill>
                  <a:srgbClr val="5A5A59"/>
                </a:solidFill>
                <a:latin typeface="Bliss-Light"/>
                <a:cs typeface="Bliss-Light"/>
              </a:rPr>
              <a:t> ligula </a:t>
            </a:r>
            <a:r>
              <a:rPr lang="en-GB" i="1" baseline="30000" err="1">
                <a:solidFill>
                  <a:srgbClr val="5A5A59"/>
                </a:solidFill>
                <a:latin typeface="Bliss-Light"/>
                <a:cs typeface="Bliss-Light"/>
              </a:rPr>
              <a:t>eget</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color</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Aenean</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massa</a:t>
            </a:r>
            <a:r>
              <a:rPr lang="en-GB" i="1" baseline="30000">
                <a:solidFill>
                  <a:srgbClr val="5A5A59"/>
                </a:solidFill>
                <a:latin typeface="Bliss-Light"/>
                <a:cs typeface="Bliss-Light"/>
              </a:rPr>
              <a:t>. Cum </a:t>
            </a:r>
            <a:r>
              <a:rPr lang="en-GB" i="1" baseline="30000" err="1">
                <a:solidFill>
                  <a:srgbClr val="5A5A59"/>
                </a:solidFill>
                <a:latin typeface="Bliss-Light"/>
                <a:cs typeface="Bliss-Light"/>
              </a:rPr>
              <a:t>sociis</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natoque</a:t>
            </a:r>
            <a:r>
              <a:rPr lang="en-GB" i="1" baseline="30000">
                <a:solidFill>
                  <a:srgbClr val="5A5A59"/>
                </a:solidFill>
                <a:latin typeface="Bliss-Light"/>
                <a:cs typeface="Bliss-Light"/>
              </a:rPr>
              <a:t> </a:t>
            </a:r>
            <a:r>
              <a:rPr lang="en-GB" i="1" baseline="30000" err="1">
                <a:solidFill>
                  <a:srgbClr val="5A5A59"/>
                </a:solidFill>
                <a:latin typeface="Bliss-Light"/>
                <a:cs typeface="Bliss-Light"/>
              </a:rPr>
              <a:t>penatibus</a:t>
            </a:r>
            <a:r>
              <a:rPr lang="en-GB" i="1" baseline="30000">
                <a:solidFill>
                  <a:srgbClr val="5A5A59"/>
                </a:solidFill>
                <a:latin typeface="Bliss-Light"/>
                <a:cs typeface="Bliss-Light"/>
              </a:rPr>
              <a:t>.</a:t>
            </a:r>
            <a:r>
              <a:rPr lang="en-GB" i="1">
                <a:solidFill>
                  <a:srgbClr val="5A5A59"/>
                </a:solidFill>
                <a:latin typeface="Bliss-Light"/>
                <a:cs typeface="Bliss-Light"/>
              </a:rPr>
              <a:t>”</a:t>
            </a:r>
          </a:p>
          <a:p>
            <a:pPr algn="r">
              <a:lnSpc>
                <a:spcPct val="150000"/>
              </a:lnSpc>
            </a:pPr>
            <a:endParaRPr lang="en-GB" sz="1600" b="1" i="1" baseline="30000">
              <a:solidFill>
                <a:srgbClr val="5A5A59"/>
              </a:solidFill>
              <a:latin typeface="Bliss-Light"/>
              <a:cs typeface="Bliss-Light"/>
            </a:endParaRPr>
          </a:p>
          <a:p>
            <a:pPr algn="r">
              <a:lnSpc>
                <a:spcPct val="150000"/>
              </a:lnSpc>
            </a:pPr>
            <a:r>
              <a:rPr lang="en-GB" b="1" baseline="30000">
                <a:solidFill>
                  <a:srgbClr val="5A5A59"/>
                </a:solidFill>
                <a:latin typeface="Bliss-Light"/>
                <a:cs typeface="Bliss-Light"/>
              </a:rPr>
              <a:t>- Name, Organisation, Date</a:t>
            </a:r>
          </a:p>
          <a:p>
            <a:pPr>
              <a:lnSpc>
                <a:spcPct val="150000"/>
              </a:lnSpc>
            </a:pPr>
            <a:endParaRPr lang="en-GB" sz="1600" i="1" baseline="30000">
              <a:solidFill>
                <a:srgbClr val="5A5A59"/>
              </a:solidFill>
              <a:latin typeface="Bliss-Light"/>
              <a:cs typeface="Bliss-Light"/>
            </a:endParaRPr>
          </a:p>
          <a:p>
            <a:pPr marL="285750" indent="-285750">
              <a:lnSpc>
                <a:spcPct val="150000"/>
              </a:lnSpc>
              <a:buFont typeface="Arial" panose="020B0604020202020204" pitchFamily="34" charset="0"/>
              <a:buChar char="•"/>
            </a:pPr>
            <a:endParaRPr lang="en-US" sz="1700">
              <a:solidFill>
                <a:srgbClr val="5A5A59"/>
              </a:solidFill>
              <a:latin typeface="Gotham Rounded Book"/>
              <a:cs typeface="Gotham Rounded Book"/>
            </a:endParaRPr>
          </a:p>
        </p:txBody>
      </p:sp>
      <p:sp>
        <p:nvSpPr>
          <p:cNvPr id="11"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a:solidFill>
                <a:srgbClr val="F7B385"/>
              </a:solidFill>
              <a:latin typeface="Gotham Rounded Book"/>
              <a:cs typeface="Gotham Rounded Book"/>
            </a:endParaRPr>
          </a:p>
        </p:txBody>
      </p:sp>
    </p:spTree>
    <p:extLst>
      <p:ext uri="{BB962C8B-B14F-4D97-AF65-F5344CB8AC3E}">
        <p14:creationId xmlns:p14="http://schemas.microsoft.com/office/powerpoint/2010/main" val="28607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11" name="Table 10"/>
          <p:cNvGraphicFramePr>
            <a:graphicFrameLocks noGrp="1"/>
          </p:cNvGraphicFramePr>
          <p:nvPr userDrawn="1"/>
        </p:nvGraphicFramePr>
        <p:xfrm>
          <a:off x="481547" y="2770558"/>
          <a:ext cx="5759450" cy="3007274"/>
        </p:xfrm>
        <a:graphic>
          <a:graphicData uri="http://schemas.openxmlformats.org/drawingml/2006/table">
            <a:tbl>
              <a:tblPr firstRow="1" bandRow="1">
                <a:tableStyleId>{46F890A9-2807-4EBB-B81D-B2AA78EC7F39}</a:tableStyleId>
              </a:tblPr>
              <a:tblGrid>
                <a:gridCol w="2879725">
                  <a:extLst>
                    <a:ext uri="{9D8B030D-6E8A-4147-A177-3AD203B41FA5}">
                      <a16:colId xmlns:a16="http://schemas.microsoft.com/office/drawing/2014/main" val="20000"/>
                    </a:ext>
                  </a:extLst>
                </a:gridCol>
                <a:gridCol w="2879725">
                  <a:extLst>
                    <a:ext uri="{9D8B030D-6E8A-4147-A177-3AD203B41FA5}">
                      <a16:colId xmlns:a16="http://schemas.microsoft.com/office/drawing/2014/main" val="20001"/>
                    </a:ext>
                  </a:extLst>
                </a:gridCol>
              </a:tblGrid>
              <a:tr h="604893">
                <a:tc gridSpan="2">
                  <a:txBody>
                    <a:bodyPr/>
                    <a:lstStyle/>
                    <a:p>
                      <a:pPr algn="l"/>
                      <a:r>
                        <a:rPr lang="en-GB">
                          <a:latin typeface="Bliss-Light"/>
                        </a:rPr>
                        <a:t>Table Heading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5306"/>
                    </a:solidFill>
                  </a:tcPr>
                </a:tc>
                <a:tc hMerge="1">
                  <a:txBody>
                    <a:bodyPr/>
                    <a:lstStyle/>
                    <a:p>
                      <a:endParaRPr lang="en-GB">
                        <a:latin typeface="Bliss-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3C06"/>
                    </a:solidFill>
                  </a:tcPr>
                </a:tc>
                <a:extLst>
                  <a:ext uri="{0D108BD9-81ED-4DB2-BD59-A6C34878D82A}">
                    <a16:rowId xmlns:a16="http://schemas.microsoft.com/office/drawing/2014/main" val="10000"/>
                  </a:ext>
                </a:extLst>
              </a:tr>
              <a:tr h="367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a:solidFill>
                            <a:srgbClr val="5A5A59"/>
                          </a:solidFill>
                          <a:latin typeface="Bliss-Light"/>
                        </a:rPr>
                        <a:t>Text</a:t>
                      </a:r>
                      <a:r>
                        <a:rPr lang="en-US" sz="1400" baseline="0">
                          <a:solidFill>
                            <a:srgbClr val="5A5A59"/>
                          </a:solidFill>
                          <a:latin typeface="Bliss-Light"/>
                        </a:rPr>
                        <a:t> </a:t>
                      </a:r>
                      <a:endParaRPr lang="en-GB" sz="140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a:solidFill>
                            <a:srgbClr val="5A5A59"/>
                          </a:solidFill>
                          <a:latin typeface="Bliss-Light"/>
                        </a:rPr>
                        <a:t>Text</a:t>
                      </a:r>
                      <a:r>
                        <a:rPr lang="en-US" sz="1400" baseline="0">
                          <a:solidFill>
                            <a:srgbClr val="5A5A59"/>
                          </a:solidFill>
                          <a:latin typeface="Bliss-Light"/>
                        </a:rPr>
                        <a:t> </a:t>
                      </a:r>
                      <a:endParaRPr lang="en-GB" sz="140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32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a:solidFill>
                            <a:srgbClr val="5A5A59"/>
                          </a:solidFill>
                          <a:latin typeface="Bliss-Light"/>
                        </a:rPr>
                        <a:t>Text</a:t>
                      </a:r>
                      <a:r>
                        <a:rPr lang="en-US" sz="1400" baseline="0">
                          <a:solidFill>
                            <a:srgbClr val="5A5A59"/>
                          </a:solidFill>
                          <a:latin typeface="Bliss-Light"/>
                        </a:rPr>
                        <a:t> </a:t>
                      </a:r>
                      <a:endParaRPr lang="en-GB" sz="140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a:solidFill>
                            <a:srgbClr val="5A5A59"/>
                          </a:solidFill>
                          <a:latin typeface="Bliss-Light"/>
                        </a:rPr>
                        <a:t>Text</a:t>
                      </a:r>
                      <a:r>
                        <a:rPr lang="en-US" sz="1400" baseline="0">
                          <a:solidFill>
                            <a:srgbClr val="5A5A59"/>
                          </a:solidFill>
                          <a:latin typeface="Bliss-Light"/>
                        </a:rPr>
                        <a:t> </a:t>
                      </a:r>
                      <a:endParaRPr lang="en-GB" sz="140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a:solidFill>
                            <a:srgbClr val="5A5A59"/>
                          </a:solidFill>
                          <a:latin typeface="Bliss-Light"/>
                        </a:rPr>
                        <a:t>Text</a:t>
                      </a:r>
                      <a:r>
                        <a:rPr lang="en-US" sz="1400" baseline="0">
                          <a:solidFill>
                            <a:srgbClr val="5A5A59"/>
                          </a:solidFill>
                          <a:latin typeface="Bliss-Light"/>
                        </a:rPr>
                        <a:t> </a:t>
                      </a:r>
                      <a:endParaRPr lang="en-GB" sz="140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a:solidFill>
                            <a:srgbClr val="5A5A59"/>
                          </a:solidFill>
                          <a:latin typeface="Bliss-Light"/>
                        </a:rPr>
                        <a:t>Text</a:t>
                      </a:r>
                      <a:r>
                        <a:rPr lang="en-US" sz="1400" baseline="0">
                          <a:solidFill>
                            <a:srgbClr val="5A5A59"/>
                          </a:solidFill>
                          <a:latin typeface="Bliss-Light"/>
                        </a:rPr>
                        <a:t> </a:t>
                      </a:r>
                      <a:endParaRPr lang="en-GB" sz="140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a:solidFill>
                            <a:srgbClr val="5A5A59"/>
                          </a:solidFill>
                          <a:latin typeface="Bliss-Light"/>
                        </a:rPr>
                        <a:t>Text</a:t>
                      </a:r>
                      <a:r>
                        <a:rPr lang="en-US" sz="1400" baseline="0">
                          <a:solidFill>
                            <a:srgbClr val="5A5A59"/>
                          </a:solidFill>
                          <a:latin typeface="Bliss-Light"/>
                        </a:rPr>
                        <a:t> </a:t>
                      </a:r>
                      <a:endParaRPr lang="en-GB" sz="140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a:solidFill>
                            <a:srgbClr val="5A5A59"/>
                          </a:solidFill>
                          <a:latin typeface="Bliss-Light"/>
                        </a:rPr>
                        <a:t>Text</a:t>
                      </a:r>
                      <a:r>
                        <a:rPr lang="en-US" sz="1400" baseline="0">
                          <a:solidFill>
                            <a:srgbClr val="5A5A59"/>
                          </a:solidFill>
                          <a:latin typeface="Bliss-Light"/>
                        </a:rPr>
                        <a:t> </a:t>
                      </a:r>
                      <a:endParaRPr lang="en-GB" sz="140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a:solidFill>
                            <a:srgbClr val="5A5A59"/>
                          </a:solidFill>
                          <a:latin typeface="Bliss-Light"/>
                        </a:rPr>
                        <a:t>Text</a:t>
                      </a:r>
                      <a:r>
                        <a:rPr lang="en-US" sz="1400" baseline="0">
                          <a:solidFill>
                            <a:srgbClr val="5A5A59"/>
                          </a:solidFill>
                          <a:latin typeface="Bliss-Light"/>
                        </a:rPr>
                        <a:t> </a:t>
                      </a:r>
                      <a:endParaRPr lang="en-GB" sz="140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a:solidFill>
                            <a:srgbClr val="5A5A59"/>
                          </a:solidFill>
                          <a:latin typeface="Bliss-Light"/>
                        </a:rPr>
                        <a:t>Text</a:t>
                      </a:r>
                      <a:r>
                        <a:rPr lang="en-US" sz="1400" baseline="0">
                          <a:solidFill>
                            <a:srgbClr val="5A5A59"/>
                          </a:solidFill>
                          <a:latin typeface="Bliss-Light"/>
                        </a:rPr>
                        <a:t> </a:t>
                      </a:r>
                      <a:endParaRPr lang="en-GB" sz="140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a:solidFill>
                            <a:srgbClr val="5A5A59"/>
                          </a:solidFill>
                          <a:latin typeface="Bliss-Light"/>
                        </a:rPr>
                        <a:t>Text</a:t>
                      </a:r>
                      <a:r>
                        <a:rPr lang="en-US" sz="1400" baseline="0">
                          <a:solidFill>
                            <a:srgbClr val="5A5A59"/>
                          </a:solidFill>
                          <a:latin typeface="Bliss-Light"/>
                        </a:rPr>
                        <a:t> </a:t>
                      </a:r>
                      <a:endParaRPr lang="en-GB" sz="140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a:solidFill>
                            <a:srgbClr val="5A5A59"/>
                          </a:solidFill>
                          <a:latin typeface="Bliss-Light"/>
                        </a:rPr>
                        <a:t>Text</a:t>
                      </a:r>
                      <a:r>
                        <a:rPr lang="en-US" sz="1400" baseline="0">
                          <a:solidFill>
                            <a:srgbClr val="5A5A59"/>
                          </a:solidFill>
                          <a:latin typeface="Bliss-Light"/>
                        </a:rPr>
                        <a:t> </a:t>
                      </a:r>
                      <a:endParaRPr lang="en-GB" sz="140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a:solidFill>
                            <a:srgbClr val="5A5A59"/>
                          </a:solidFill>
                          <a:latin typeface="Bliss-Light"/>
                        </a:rPr>
                        <a:t>Text</a:t>
                      </a:r>
                      <a:r>
                        <a:rPr lang="en-US" sz="1400" baseline="0">
                          <a:solidFill>
                            <a:srgbClr val="5A5A59"/>
                          </a:solidFill>
                          <a:latin typeface="Bliss-Light"/>
                        </a:rPr>
                        <a:t> </a:t>
                      </a:r>
                      <a:endParaRPr lang="en-GB" sz="140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a:solidFill>
                            <a:srgbClr val="5A5A59"/>
                          </a:solidFill>
                          <a:latin typeface="Bliss-Light"/>
                        </a:rPr>
                        <a:t>Text</a:t>
                      </a:r>
                      <a:r>
                        <a:rPr lang="en-US" sz="1400" baseline="0">
                          <a:solidFill>
                            <a:srgbClr val="5A5A59"/>
                          </a:solidFill>
                          <a:latin typeface="Bliss-Light"/>
                        </a:rPr>
                        <a:t> </a:t>
                      </a:r>
                      <a:endParaRPr lang="en-GB" sz="140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12"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a:solidFill>
                <a:srgbClr val="F7B385"/>
              </a:solidFill>
              <a:latin typeface="Gotham Rounded Book"/>
              <a:cs typeface="Gotham Rounded Book"/>
            </a:endParaRPr>
          </a:p>
        </p:txBody>
      </p:sp>
    </p:spTree>
    <p:extLst>
      <p:ext uri="{BB962C8B-B14F-4D97-AF65-F5344CB8AC3E}">
        <p14:creationId xmlns:p14="http://schemas.microsoft.com/office/powerpoint/2010/main" val="3701322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a:solidFill>
                <a:srgbClr val="F7B385"/>
              </a:solidFill>
              <a:latin typeface="Gotham Rounded Book"/>
              <a:cs typeface="Gotham Rounded Book"/>
            </a:endParaRPr>
          </a:p>
        </p:txBody>
      </p:sp>
    </p:spTree>
    <p:extLst>
      <p:ext uri="{BB962C8B-B14F-4D97-AF65-F5344CB8AC3E}">
        <p14:creationId xmlns:p14="http://schemas.microsoft.com/office/powerpoint/2010/main" val="1415669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pic>
        <p:nvPicPr>
          <p:cNvPr id="3" name="Eduqas_Powerpoint_Templates_for PPT-1.psd"/>
          <p:cNvPicPr>
            <a:picLocks noChangeAspect="1"/>
          </p:cNvPicPr>
          <p:nvPr userDrawn="1"/>
        </p:nvPicPr>
        <p:blipFill rotWithShape="1">
          <a:blip r:embed="rId2">
            <a:extLst>
              <a:ext uri="{28A0092B-C50C-407E-A947-70E740481C1C}">
                <a14:useLocalDpi xmlns:a14="http://schemas.microsoft.com/office/drawing/2010/main" val="0"/>
              </a:ext>
            </a:extLst>
          </a:blip>
          <a:srcRect b="15844"/>
          <a:stretch/>
        </p:blipFill>
        <p:spPr>
          <a:xfrm>
            <a:off x="0" y="0"/>
            <a:ext cx="9144000" cy="577140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1456" y="5915809"/>
            <a:ext cx="1413162" cy="729052"/>
          </a:xfrm>
          <a:prstGeom prst="rect">
            <a:avLst/>
          </a:prstGeom>
        </p:spPr>
      </p:pic>
      <p:sp>
        <p:nvSpPr>
          <p:cNvPr id="6" name="Text Placeholder 5"/>
          <p:cNvSpPr>
            <a:spLocks noGrp="1"/>
          </p:cNvSpPr>
          <p:nvPr>
            <p:ph type="body" sz="quarter" idx="10" hasCustomPrompt="1"/>
          </p:nvPr>
        </p:nvSpPr>
        <p:spPr>
          <a:xfrm>
            <a:off x="225404" y="795467"/>
            <a:ext cx="8669214" cy="808038"/>
          </a:xfrm>
        </p:spPr>
        <p:txBody>
          <a:bodyPr>
            <a:noAutofit/>
          </a:bodyPr>
          <a:lstStyle>
            <a:lvl1pPr>
              <a:defRPr sz="4400" b="1" baseline="0">
                <a:solidFill>
                  <a:schemeClr val="bg1"/>
                </a:solidFill>
              </a:defRPr>
            </a:lvl1pPr>
            <a:lvl2pPr>
              <a:defRPr sz="4400"/>
            </a:lvl2pPr>
            <a:lvl3pPr>
              <a:defRPr sz="4400"/>
            </a:lvl3pPr>
            <a:lvl4pPr>
              <a:defRPr sz="4400"/>
            </a:lvl4pPr>
            <a:lvl5pPr>
              <a:defRPr sz="4400"/>
            </a:lvl5pPr>
          </a:lstStyle>
          <a:p>
            <a:pPr lvl="0"/>
            <a:r>
              <a:rPr lang="en-GB"/>
              <a:t>Level, Subject</a:t>
            </a:r>
          </a:p>
        </p:txBody>
      </p:sp>
      <p:sp>
        <p:nvSpPr>
          <p:cNvPr id="7" name="Text Placeholder 5"/>
          <p:cNvSpPr>
            <a:spLocks noGrp="1"/>
          </p:cNvSpPr>
          <p:nvPr>
            <p:ph type="body" sz="quarter" idx="11" hasCustomPrompt="1"/>
          </p:nvPr>
        </p:nvSpPr>
        <p:spPr>
          <a:xfrm>
            <a:off x="211548" y="4296741"/>
            <a:ext cx="2792906" cy="1011529"/>
          </a:xfrm>
        </p:spPr>
        <p:txBody>
          <a:bodyPr>
            <a:noAutofit/>
          </a:bodyPr>
          <a:lstStyle>
            <a:lvl1pPr>
              <a:defRPr sz="2800" baseline="0">
                <a:solidFill>
                  <a:schemeClr val="bg1"/>
                </a:solidFill>
              </a:defRPr>
            </a:lvl1pPr>
            <a:lvl2pPr>
              <a:defRPr sz="4400"/>
            </a:lvl2pPr>
            <a:lvl3pPr>
              <a:defRPr sz="4400"/>
            </a:lvl3pPr>
            <a:lvl4pPr>
              <a:defRPr sz="4400"/>
            </a:lvl4pPr>
            <a:lvl5pPr>
              <a:defRPr sz="4400"/>
            </a:lvl5pPr>
          </a:lstStyle>
          <a:p>
            <a:pPr lvl="0"/>
            <a:r>
              <a:rPr lang="en-GB"/>
              <a:t>Presenter name and remit</a:t>
            </a:r>
          </a:p>
        </p:txBody>
      </p:sp>
      <p:sp>
        <p:nvSpPr>
          <p:cNvPr id="9" name="Text Placeholder 5"/>
          <p:cNvSpPr>
            <a:spLocks noGrp="1"/>
          </p:cNvSpPr>
          <p:nvPr>
            <p:ph type="body" sz="quarter" idx="12" hasCustomPrompt="1"/>
          </p:nvPr>
        </p:nvSpPr>
        <p:spPr>
          <a:xfrm>
            <a:off x="284778" y="174845"/>
            <a:ext cx="2719676" cy="395171"/>
          </a:xfrm>
          <a:solidFill>
            <a:schemeClr val="bg1"/>
          </a:solidFill>
        </p:spPr>
        <p:txBody>
          <a:bodyPr>
            <a:noAutofit/>
          </a:bodyPr>
          <a:lstStyle>
            <a:lvl1pPr>
              <a:defRPr sz="1800" baseline="0">
                <a:solidFill>
                  <a:schemeClr val="tx1"/>
                </a:solidFill>
              </a:defRPr>
            </a:lvl1pPr>
            <a:lvl2pPr>
              <a:defRPr sz="4400"/>
            </a:lvl2pPr>
            <a:lvl3pPr>
              <a:defRPr sz="4400"/>
            </a:lvl3pPr>
            <a:lvl4pPr>
              <a:defRPr sz="4400"/>
            </a:lvl4pPr>
            <a:lvl5pPr>
              <a:defRPr sz="4400"/>
            </a:lvl5pPr>
          </a:lstStyle>
          <a:p>
            <a:pPr lvl="0"/>
            <a:r>
              <a:rPr lang="en-GB"/>
              <a:t>Academic period</a:t>
            </a:r>
          </a:p>
        </p:txBody>
      </p:sp>
    </p:spTree>
    <p:extLst>
      <p:ext uri="{BB962C8B-B14F-4D97-AF65-F5344CB8AC3E}">
        <p14:creationId xmlns:p14="http://schemas.microsoft.com/office/powerpoint/2010/main" val="820801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67544" y="0"/>
            <a:ext cx="7576456" cy="908720"/>
          </a:xfrm>
        </p:spPr>
        <p:txBody>
          <a:bodyPr/>
          <a:lstStyle>
            <a:lvl1pPr algn="ctr">
              <a:defRPr b="1">
                <a:solidFill>
                  <a:schemeClr val="bg1"/>
                </a:solidFill>
              </a:defRPr>
            </a:lvl1pPr>
          </a:lstStyle>
          <a:p>
            <a:r>
              <a:rPr lang="en-US"/>
              <a:t>Arial font size 32</a:t>
            </a:r>
            <a:endParaRPr lang="en-GB"/>
          </a:p>
        </p:txBody>
      </p:sp>
      <p:sp>
        <p:nvSpPr>
          <p:cNvPr id="9" name="Text Placeholder 8"/>
          <p:cNvSpPr>
            <a:spLocks noGrp="1"/>
          </p:cNvSpPr>
          <p:nvPr>
            <p:ph type="body" sz="quarter" idx="10" hasCustomPrompt="1"/>
          </p:nvPr>
        </p:nvSpPr>
        <p:spPr>
          <a:xfrm>
            <a:off x="284305" y="1341872"/>
            <a:ext cx="4632079" cy="724436"/>
          </a:xfrm>
        </p:spPr>
        <p:txBody>
          <a:bodyPr>
            <a:noAutofit/>
          </a:bodyPr>
          <a:lstStyle>
            <a:lvl1pPr>
              <a:defRPr sz="2800" b="1"/>
            </a:lvl1pPr>
            <a:lvl2pPr>
              <a:defRPr sz="2800"/>
            </a:lvl2pPr>
            <a:lvl3pPr>
              <a:defRPr sz="2800"/>
            </a:lvl3pPr>
            <a:lvl4pPr>
              <a:defRPr sz="2800"/>
            </a:lvl4pPr>
            <a:lvl5pPr>
              <a:defRPr sz="2800"/>
            </a:lvl5pPr>
          </a:lstStyle>
          <a:p>
            <a:pPr lvl="0"/>
            <a:r>
              <a:rPr lang="en-US"/>
              <a:t>Arial font size 28</a:t>
            </a:r>
          </a:p>
        </p:txBody>
      </p:sp>
      <p:sp>
        <p:nvSpPr>
          <p:cNvPr id="11" name="Text Placeholder 10"/>
          <p:cNvSpPr>
            <a:spLocks noGrp="1"/>
          </p:cNvSpPr>
          <p:nvPr>
            <p:ph type="body" sz="quarter" idx="11" hasCustomPrompt="1"/>
          </p:nvPr>
        </p:nvSpPr>
        <p:spPr>
          <a:xfrm>
            <a:off x="284163" y="2398713"/>
            <a:ext cx="8634206" cy="4227718"/>
          </a:xfrm>
          <a:solidFill>
            <a:schemeClr val="accent6">
              <a:lumMod val="20000"/>
              <a:lumOff val="80000"/>
            </a:schemeClr>
          </a:solidFill>
        </p:spPr>
        <p:txBody>
          <a:bodyPr>
            <a:normAutofit/>
          </a:bodyPr>
          <a:lstStyle>
            <a:lvl1pPr>
              <a:defRPr sz="2400"/>
            </a:lvl1pPr>
            <a:lvl2pPr>
              <a:defRPr sz="2400"/>
            </a:lvl2pPr>
            <a:lvl3pPr>
              <a:defRPr sz="2400"/>
            </a:lvl3pPr>
            <a:lvl4pPr>
              <a:defRPr sz="2400"/>
            </a:lvl4pPr>
            <a:lvl5pPr>
              <a:defRPr sz="2400"/>
            </a:lvl5pPr>
          </a:lstStyle>
          <a:p>
            <a:pPr lvl="0"/>
            <a:r>
              <a:rPr lang="en-US"/>
              <a:t>Click to edit font (min) size 24</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47002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Picture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67544" y="0"/>
            <a:ext cx="7576456" cy="908720"/>
          </a:xfrm>
        </p:spPr>
        <p:txBody>
          <a:bodyPr/>
          <a:lstStyle>
            <a:lvl1pPr algn="ctr">
              <a:defRPr b="1">
                <a:solidFill>
                  <a:schemeClr val="bg1"/>
                </a:solidFill>
              </a:defRPr>
            </a:lvl1pPr>
          </a:lstStyle>
          <a:p>
            <a:r>
              <a:rPr lang="en-US"/>
              <a:t>Arial font size 32</a:t>
            </a:r>
            <a:endParaRPr lang="en-GB"/>
          </a:p>
        </p:txBody>
      </p:sp>
      <p:sp>
        <p:nvSpPr>
          <p:cNvPr id="9" name="Text Placeholder 8"/>
          <p:cNvSpPr>
            <a:spLocks noGrp="1"/>
          </p:cNvSpPr>
          <p:nvPr>
            <p:ph type="body" sz="quarter" idx="10" hasCustomPrompt="1"/>
          </p:nvPr>
        </p:nvSpPr>
        <p:spPr>
          <a:xfrm>
            <a:off x="284305" y="1341872"/>
            <a:ext cx="4632079" cy="724436"/>
          </a:xfrm>
        </p:spPr>
        <p:txBody>
          <a:bodyPr>
            <a:noAutofit/>
          </a:bodyPr>
          <a:lstStyle>
            <a:lvl1pPr>
              <a:defRPr sz="2800" b="1"/>
            </a:lvl1pPr>
            <a:lvl2pPr>
              <a:defRPr sz="2800"/>
            </a:lvl2pPr>
            <a:lvl3pPr>
              <a:defRPr sz="2800"/>
            </a:lvl3pPr>
            <a:lvl4pPr marL="1371600" indent="0">
              <a:buNone/>
              <a:defRPr sz="2800"/>
            </a:lvl4pPr>
            <a:lvl5pPr>
              <a:defRPr sz="2800"/>
            </a:lvl5pPr>
          </a:lstStyle>
          <a:p>
            <a:pPr lvl="0"/>
            <a:r>
              <a:rPr lang="en-US"/>
              <a:t>Click to edit subtitle</a:t>
            </a:r>
          </a:p>
        </p:txBody>
      </p:sp>
      <p:sp>
        <p:nvSpPr>
          <p:cNvPr id="4" name="Picture Placeholder 3"/>
          <p:cNvSpPr>
            <a:spLocks noGrp="1"/>
          </p:cNvSpPr>
          <p:nvPr>
            <p:ph type="pic" sz="quarter" idx="11"/>
          </p:nvPr>
        </p:nvSpPr>
        <p:spPr>
          <a:xfrm>
            <a:off x="5058886" y="2826781"/>
            <a:ext cx="3811691" cy="3609645"/>
          </a:xfrm>
        </p:spPr>
        <p:txBody>
          <a:bodyPr/>
          <a:lstStyle/>
          <a:p>
            <a:endParaRPr lang="en-GB"/>
          </a:p>
        </p:txBody>
      </p:sp>
      <p:sp>
        <p:nvSpPr>
          <p:cNvPr id="6" name="Text Placeholder 5"/>
          <p:cNvSpPr>
            <a:spLocks noGrp="1"/>
          </p:cNvSpPr>
          <p:nvPr>
            <p:ph type="body" sz="quarter" idx="12" hasCustomPrompt="1"/>
          </p:nvPr>
        </p:nvSpPr>
        <p:spPr>
          <a:xfrm>
            <a:off x="284305" y="2827338"/>
            <a:ext cx="4632184" cy="3608387"/>
          </a:xfrm>
          <a:solidFill>
            <a:schemeClr val="accent6">
              <a:lumMod val="20000"/>
              <a:lumOff val="80000"/>
            </a:schemeClr>
          </a:solidFill>
        </p:spPr>
        <p:txBody>
          <a:bodyPr>
            <a:normAutofit/>
          </a:bodyPr>
          <a:lstStyle>
            <a:lvl1pPr>
              <a:defRPr sz="2400"/>
            </a:lvl1pPr>
            <a:lvl2pPr>
              <a:defRPr sz="2400"/>
            </a:lvl2pPr>
            <a:lvl3pPr>
              <a:defRPr sz="2400"/>
            </a:lvl3pPr>
            <a:lvl4pPr>
              <a:defRPr sz="2400"/>
            </a:lvl4pPr>
            <a:lvl5pPr>
              <a:defRPr sz="2400"/>
            </a:lvl5pPr>
          </a:lstStyle>
          <a:p>
            <a:pPr lvl="0"/>
            <a:r>
              <a:rPr lang="en-US"/>
              <a:t>Click to edit font (min) size 24</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3677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67544" y="0"/>
            <a:ext cx="7576456" cy="908720"/>
          </a:xfrm>
        </p:spPr>
        <p:txBody>
          <a:bodyPr/>
          <a:lstStyle>
            <a:lvl1pPr algn="ctr">
              <a:defRPr b="1">
                <a:solidFill>
                  <a:schemeClr val="bg1"/>
                </a:solidFill>
              </a:defRPr>
            </a:lvl1pPr>
          </a:lstStyle>
          <a:p>
            <a:r>
              <a:rPr lang="en-US"/>
              <a:t>Arial font size 32</a:t>
            </a:r>
            <a:endParaRPr lang="en-GB"/>
          </a:p>
        </p:txBody>
      </p:sp>
    </p:spTree>
    <p:extLst>
      <p:ext uri="{BB962C8B-B14F-4D97-AF65-F5344CB8AC3E}">
        <p14:creationId xmlns:p14="http://schemas.microsoft.com/office/powerpoint/2010/main" val="1331750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70284"/>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2470067"/>
            <a:ext cx="8229600" cy="3489841"/>
          </a:xfrm>
          <a:prstGeom prst="rect">
            <a:avLst/>
          </a:prstGeom>
        </p:spPr>
        <p:txBody>
          <a:bodyPr vert="horz" lIns="91440" tIns="45720" rIns="91440" bIns="45720" rtlCol="0">
            <a:normAutofit/>
          </a:bodyPr>
          <a:lstStyle/>
          <a:p>
            <a:pPr lvl="0"/>
            <a:endParaRPr lang="en-US"/>
          </a:p>
        </p:txBody>
      </p:sp>
      <p:pic>
        <p:nvPicPr>
          <p:cNvPr id="7" name="Picture 4" descr="Y:\Tools and Systems\Educational Support\Marketing and Communications\Jay\Banners\Power Point\EDUQAS-POWERPOINTheader.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05689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62" r:id="rId11"/>
    <p:sldLayoutId id="2147483665" r:id="rId12"/>
    <p:sldLayoutId id="2147483655" r:id="rId13"/>
  </p:sldLayoutIdLst>
  <p:txStyles>
    <p:titleStyle>
      <a:lvl1pPr algn="l" defTabSz="457200" rtl="0" eaLnBrk="1" latinLnBrk="0" hangingPunct="1">
        <a:spcBef>
          <a:spcPct val="0"/>
        </a:spcBef>
        <a:buNone/>
        <a:defRPr sz="3200" kern="1200">
          <a:solidFill>
            <a:srgbClr val="DF3C06"/>
          </a:solidFill>
          <a:latin typeface="Arial" panose="020B0604020202020204" pitchFamily="34" charset="0"/>
          <a:ea typeface="+mj-ea"/>
          <a:cs typeface="Arial" panose="020B0604020202020204" pitchFamily="34" charset="0"/>
        </a:defRPr>
      </a:lvl1pPr>
    </p:titleStyle>
    <p:body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0.mp3"/><Relationship Id="rId1" Type="http://schemas.microsoft.com/office/2007/relationships/media" Target="../media/media10.mp3"/><Relationship Id="rId5" Type="http://schemas.openxmlformats.org/officeDocument/2006/relationships/image" Target="../media/image6.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1.mp3"/><Relationship Id="rId1" Type="http://schemas.microsoft.com/office/2007/relationships/media" Target="../media/media11.mp3"/><Relationship Id="rId5" Type="http://schemas.openxmlformats.org/officeDocument/2006/relationships/image" Target="../media/image6.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2.mp3"/><Relationship Id="rId1" Type="http://schemas.microsoft.com/office/2007/relationships/media" Target="../media/media12.mp3"/><Relationship Id="rId5" Type="http://schemas.openxmlformats.org/officeDocument/2006/relationships/image" Target="../media/image6.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3.mp3"/><Relationship Id="rId1" Type="http://schemas.microsoft.com/office/2007/relationships/media" Target="../media/media13.mp3"/><Relationship Id="rId5" Type="http://schemas.openxmlformats.org/officeDocument/2006/relationships/image" Target="../media/image6.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4.mp3"/><Relationship Id="rId1" Type="http://schemas.microsoft.com/office/2007/relationships/media" Target="../media/media14.mp3"/><Relationship Id="rId5" Type="http://schemas.openxmlformats.org/officeDocument/2006/relationships/image" Target="../media/image6.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5.mp3"/><Relationship Id="rId1" Type="http://schemas.microsoft.com/office/2007/relationships/media" Target="../media/media15.mp3"/><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6.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9.mp3"/><Relationship Id="rId1" Type="http://schemas.microsoft.com/office/2007/relationships/media" Target="../media/media9.mp3"/><Relationship Id="rId5" Type="http://schemas.openxmlformats.org/officeDocument/2006/relationships/image" Target="../media/image6.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EB089F-7132-41DE-817F-60A01C70F795}"/>
              </a:ext>
            </a:extLst>
          </p:cNvPr>
          <p:cNvSpPr/>
          <p:nvPr/>
        </p:nvSpPr>
        <p:spPr>
          <a:xfrm>
            <a:off x="194553" y="168561"/>
            <a:ext cx="8424153" cy="3477875"/>
          </a:xfrm>
          <a:prstGeom prst="rect">
            <a:avLst/>
          </a:prstGeom>
        </p:spPr>
        <p:txBody>
          <a:bodyPr wrap="square" lIns="91440" tIns="45720" rIns="91440" bIns="45720" anchor="t">
            <a:spAutoFit/>
          </a:bodyPr>
          <a:lstStyle/>
          <a:p>
            <a:pPr fontAlgn="base">
              <a:spcBef>
                <a:spcPct val="0"/>
              </a:spcBef>
              <a:spcAft>
                <a:spcPct val="0"/>
              </a:spcAft>
            </a:pPr>
            <a:r>
              <a:rPr lang="en-US" sz="4400">
                <a:solidFill>
                  <a:schemeClr val="bg1"/>
                </a:solidFill>
                <a:ea typeface="ＭＳ Ｐゴシック"/>
              </a:rPr>
              <a:t>NEA Walk-Through</a:t>
            </a:r>
            <a:endParaRPr lang="en-US" sz="4400">
              <a:solidFill>
                <a:schemeClr val="bg1"/>
              </a:solidFill>
              <a:ea typeface="ＭＳ Ｐゴシック"/>
              <a:cs typeface="Calibri"/>
            </a:endParaRPr>
          </a:p>
          <a:p>
            <a:pPr fontAlgn="base">
              <a:spcBef>
                <a:spcPct val="0"/>
              </a:spcBef>
              <a:spcAft>
                <a:spcPct val="0"/>
              </a:spcAft>
            </a:pPr>
            <a:r>
              <a:rPr lang="en-US" sz="4400" err="1">
                <a:solidFill>
                  <a:schemeClr val="bg1"/>
                </a:solidFill>
                <a:ea typeface="ＭＳ Ｐゴシック"/>
              </a:rPr>
              <a:t>Eduqas</a:t>
            </a:r>
            <a:r>
              <a:rPr lang="en-US" sz="4400">
                <a:ea typeface="ＭＳ Ｐゴシック"/>
              </a:rPr>
              <a:t> </a:t>
            </a:r>
            <a:r>
              <a:rPr lang="en-US" sz="4400">
                <a:solidFill>
                  <a:schemeClr val="bg1"/>
                </a:solidFill>
                <a:ea typeface="ＭＳ Ｐゴシック"/>
              </a:rPr>
              <a:t>GCSE Music</a:t>
            </a:r>
            <a:endParaRPr lang="en-US" sz="4400">
              <a:solidFill>
                <a:schemeClr val="bg1"/>
              </a:solidFill>
              <a:ea typeface="ＭＳ Ｐゴシック"/>
              <a:cs typeface="Calibri"/>
            </a:endParaRPr>
          </a:p>
          <a:p>
            <a:pPr lvl="0" fontAlgn="base">
              <a:spcBef>
                <a:spcPct val="0"/>
              </a:spcBef>
              <a:spcAft>
                <a:spcPct val="0"/>
              </a:spcAft>
            </a:pPr>
            <a:endParaRPr lang="en-US" sz="4400">
              <a:solidFill>
                <a:srgbClr val="FF0000"/>
              </a:solidFill>
              <a:ea typeface="ＭＳ Ｐゴシック" pitchFamily="1" charset="-128"/>
            </a:endParaRPr>
          </a:p>
          <a:p>
            <a:r>
              <a:rPr lang="en-US" sz="4400">
                <a:solidFill>
                  <a:schemeClr val="bg1"/>
                </a:solidFill>
                <a:latin typeface="+mj-lt"/>
              </a:rPr>
              <a:t>Component 1:</a:t>
            </a:r>
            <a:endParaRPr lang="en-US" sz="4400">
              <a:solidFill>
                <a:schemeClr val="bg1"/>
              </a:solidFill>
              <a:latin typeface="+mj-lt"/>
              <a:cs typeface="Calibri"/>
            </a:endParaRPr>
          </a:p>
          <a:p>
            <a:r>
              <a:rPr lang="en-US" sz="4400">
                <a:solidFill>
                  <a:schemeClr val="bg1"/>
                </a:solidFill>
                <a:latin typeface="+mj-lt"/>
              </a:rPr>
              <a:t>Performing</a:t>
            </a:r>
            <a:endParaRPr lang="en-GB" sz="4400">
              <a:solidFill>
                <a:schemeClr val="bg1"/>
              </a:solidFill>
              <a:latin typeface="+mj-lt"/>
            </a:endParaRPr>
          </a:p>
        </p:txBody>
      </p:sp>
      <p:pic>
        <p:nvPicPr>
          <p:cNvPr id="4" name="slide 1">
            <a:hlinkClick r:id="" action="ppaction://media"/>
            <a:extLst>
              <a:ext uri="{FF2B5EF4-FFF2-40B4-BE49-F238E27FC236}">
                <a16:creationId xmlns:a16="http://schemas.microsoft.com/office/drawing/2014/main" id="{336A38A0-0CE0-4CDD-B28C-34214E5D861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42900" y="6115050"/>
            <a:ext cx="304800" cy="304800"/>
          </a:xfrm>
          <a:prstGeom prst="rect">
            <a:avLst/>
          </a:prstGeom>
        </p:spPr>
      </p:pic>
    </p:spTree>
    <p:extLst>
      <p:ext uri="{BB962C8B-B14F-4D97-AF65-F5344CB8AC3E}">
        <p14:creationId xmlns:p14="http://schemas.microsoft.com/office/powerpoint/2010/main" val="211453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1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9BB03A38-88BB-4D55-A799-F8CFEA0412D6}"/>
              </a:ext>
            </a:extLst>
          </p:cNvPr>
          <p:cNvSpPr txBox="1">
            <a:spLocks/>
          </p:cNvSpPr>
          <p:nvPr/>
        </p:nvSpPr>
        <p:spPr>
          <a:xfrm>
            <a:off x="1720741" y="164158"/>
            <a:ext cx="5211688" cy="1188244"/>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4000">
                <a:solidFill>
                  <a:schemeClr val="bg1"/>
                </a:solidFill>
                <a:latin typeface="+mj-lt"/>
              </a:rPr>
              <a:t>Creating your work</a:t>
            </a:r>
            <a:endParaRPr lang="en-GB" sz="4000">
              <a:solidFill>
                <a:srgbClr val="FF0000"/>
              </a:solidFill>
              <a:latin typeface="+mj-lt"/>
            </a:endParaRPr>
          </a:p>
        </p:txBody>
      </p:sp>
      <p:sp>
        <p:nvSpPr>
          <p:cNvPr id="5" name="Rectangle 4">
            <a:extLst>
              <a:ext uri="{FF2B5EF4-FFF2-40B4-BE49-F238E27FC236}">
                <a16:creationId xmlns:a16="http://schemas.microsoft.com/office/drawing/2014/main" id="{BA9F7742-6D22-4575-8211-DC7C9375DB64}"/>
              </a:ext>
            </a:extLst>
          </p:cNvPr>
          <p:cNvSpPr/>
          <p:nvPr/>
        </p:nvSpPr>
        <p:spPr>
          <a:xfrm>
            <a:off x="371273" y="1375736"/>
            <a:ext cx="7910623" cy="4401205"/>
          </a:xfrm>
          <a:prstGeom prst="rect">
            <a:avLst/>
          </a:prstGeom>
        </p:spPr>
        <p:txBody>
          <a:bodyPr wrap="square">
            <a:spAutoFit/>
          </a:bodyPr>
          <a:lstStyle/>
          <a:p>
            <a:pPr marL="285750" indent="-285750">
              <a:buFont typeface="Arial" panose="020B0604020202020204" pitchFamily="34" charset="0"/>
              <a:buChar char="•"/>
            </a:pPr>
            <a:r>
              <a:rPr lang="en-GB" sz="2800"/>
              <a:t>As you perform, think about the 3 assessment      strands:</a:t>
            </a:r>
          </a:p>
          <a:p>
            <a:pPr marL="914400" lvl="1" indent="-457200">
              <a:buFont typeface="Wingdings" panose="05000000000000000000" pitchFamily="2" charset="2"/>
              <a:buChar char="Ø"/>
            </a:pPr>
            <a:r>
              <a:rPr lang="en-GB" sz="2800"/>
              <a:t>Is your performance accurate? </a:t>
            </a:r>
          </a:p>
          <a:p>
            <a:pPr marL="914400" lvl="1" indent="-457200">
              <a:buFont typeface="Wingdings" panose="05000000000000000000" pitchFamily="2" charset="2"/>
              <a:buChar char="Ø"/>
            </a:pPr>
            <a:r>
              <a:rPr lang="en-GB" sz="2800"/>
              <a:t>Are you demonstrating good technique and intonation? </a:t>
            </a:r>
          </a:p>
          <a:p>
            <a:pPr marL="914400" lvl="1" indent="-457200">
              <a:buFont typeface="Wingdings" panose="05000000000000000000" pitchFamily="2" charset="2"/>
              <a:buChar char="Ø"/>
            </a:pPr>
            <a:r>
              <a:rPr lang="en-GB" sz="2800"/>
              <a:t>Is your performance expressive?</a:t>
            </a:r>
          </a:p>
          <a:p>
            <a:endParaRPr lang="en-GB" sz="2800"/>
          </a:p>
          <a:p>
            <a:pPr marL="457200" indent="-457200">
              <a:buFont typeface="Arial" panose="020B0604020202020204" pitchFamily="34" charset="0"/>
              <a:buChar char="•"/>
            </a:pPr>
            <a:r>
              <a:rPr lang="en-GB" sz="2800"/>
              <a:t>Perform in front of your family, friends and teachers and act on any advice they may give you</a:t>
            </a:r>
          </a:p>
          <a:p>
            <a:endParaRPr lang="en-GB" sz="2800"/>
          </a:p>
        </p:txBody>
      </p:sp>
      <p:pic>
        <p:nvPicPr>
          <p:cNvPr id="2" name="slide 10">
            <a:hlinkClick r:id="" action="ppaction://media"/>
            <a:extLst>
              <a:ext uri="{FF2B5EF4-FFF2-40B4-BE49-F238E27FC236}">
                <a16:creationId xmlns:a16="http://schemas.microsoft.com/office/drawing/2014/main" id="{9516E753-63F7-4BFA-A89D-086605F42D1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23900" y="6038850"/>
            <a:ext cx="304800" cy="304800"/>
          </a:xfrm>
          <a:prstGeom prst="rect">
            <a:avLst/>
          </a:prstGeom>
        </p:spPr>
      </p:pic>
    </p:spTree>
    <p:extLst>
      <p:ext uri="{BB962C8B-B14F-4D97-AF65-F5344CB8AC3E}">
        <p14:creationId xmlns:p14="http://schemas.microsoft.com/office/powerpoint/2010/main" val="117344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34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0F0AA755-CA21-4C5B-B0CF-B5865C26CE70}"/>
              </a:ext>
            </a:extLst>
          </p:cNvPr>
          <p:cNvSpPr txBox="1">
            <a:spLocks/>
          </p:cNvSpPr>
          <p:nvPr/>
        </p:nvSpPr>
        <p:spPr>
          <a:xfrm>
            <a:off x="1544277" y="117325"/>
            <a:ext cx="6891631" cy="1188244"/>
          </a:xfrm>
          <a:prstGeom prst="rect">
            <a:avLst/>
          </a:prstGeom>
        </p:spPr>
        <p:txBody>
          <a:bodyPr>
            <a:noAutofit/>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3200">
                <a:solidFill>
                  <a:schemeClr val="bg1"/>
                </a:solidFill>
                <a:latin typeface="+mj-lt"/>
              </a:rPr>
              <a:t>How will your performing be marked?</a:t>
            </a:r>
          </a:p>
        </p:txBody>
      </p:sp>
      <p:sp>
        <p:nvSpPr>
          <p:cNvPr id="7" name="Rectangle 6">
            <a:extLst>
              <a:ext uri="{FF2B5EF4-FFF2-40B4-BE49-F238E27FC236}">
                <a16:creationId xmlns:a16="http://schemas.microsoft.com/office/drawing/2014/main" id="{4139BD96-0637-4007-B21D-F7F2CD4CEFA8}"/>
              </a:ext>
            </a:extLst>
          </p:cNvPr>
          <p:cNvSpPr/>
          <p:nvPr/>
        </p:nvSpPr>
        <p:spPr>
          <a:xfrm>
            <a:off x="312633" y="1540042"/>
            <a:ext cx="8654903" cy="2123658"/>
          </a:xfrm>
          <a:prstGeom prst="rect">
            <a:avLst/>
          </a:prstGeom>
        </p:spPr>
        <p:txBody>
          <a:bodyPr wrap="square">
            <a:spAutoFit/>
          </a:bodyPr>
          <a:lstStyle/>
          <a:p>
            <a:pPr marL="571500" indent="-571500">
              <a:buFont typeface="Arial" panose="020B0604020202020204" pitchFamily="34" charset="0"/>
              <a:buChar char="•"/>
            </a:pPr>
            <a:r>
              <a:rPr lang="en-GB" sz="2200">
                <a:ea typeface="Cambria" panose="02040503050406030204" pitchFamily="18" charset="0"/>
                <a:cs typeface="Cambria" panose="02040503050406030204" pitchFamily="18" charset="0"/>
              </a:rPr>
              <a:t>Your work will be marked by your teacher who will use the assessment criteria in the specification</a:t>
            </a:r>
          </a:p>
          <a:p>
            <a:endParaRPr lang="en-GB" sz="2200">
              <a:ea typeface="Cambria" panose="02040503050406030204" pitchFamily="18" charset="0"/>
              <a:cs typeface="Cambria" panose="02040503050406030204" pitchFamily="18" charset="0"/>
            </a:endParaRPr>
          </a:p>
          <a:p>
            <a:pPr marL="571500" indent="-571500">
              <a:buFont typeface="Arial" panose="020B0604020202020204" pitchFamily="34" charset="0"/>
              <a:buChar char="•"/>
            </a:pPr>
            <a:r>
              <a:rPr lang="en-GB" sz="2200">
                <a:ea typeface="Cambria" panose="02040503050406030204" pitchFamily="18" charset="0"/>
                <a:cs typeface="Cambria" panose="02040503050406030204" pitchFamily="18" charset="0"/>
              </a:rPr>
              <a:t>Your work may be requested by the Awarding Body in a sample for moderation – this is to make sure marking is consistent across all centres</a:t>
            </a:r>
          </a:p>
        </p:txBody>
      </p:sp>
      <p:pic>
        <p:nvPicPr>
          <p:cNvPr id="2" name="slide 11">
            <a:hlinkClick r:id="" action="ppaction://media"/>
            <a:extLst>
              <a:ext uri="{FF2B5EF4-FFF2-40B4-BE49-F238E27FC236}">
                <a16:creationId xmlns:a16="http://schemas.microsoft.com/office/drawing/2014/main" id="{35EA90C5-3EC4-415E-B207-86AA4156AD1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7750" y="5829300"/>
            <a:ext cx="304800" cy="304800"/>
          </a:xfrm>
          <a:prstGeom prst="rect">
            <a:avLst/>
          </a:prstGeom>
        </p:spPr>
      </p:pic>
    </p:spTree>
    <p:extLst>
      <p:ext uri="{BB962C8B-B14F-4D97-AF65-F5344CB8AC3E}">
        <p14:creationId xmlns:p14="http://schemas.microsoft.com/office/powerpoint/2010/main" val="248687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02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F6D58027-53EE-44F5-BA8E-724EBFE9EF98}"/>
              </a:ext>
            </a:extLst>
          </p:cNvPr>
          <p:cNvSpPr txBox="1">
            <a:spLocks/>
          </p:cNvSpPr>
          <p:nvPr/>
        </p:nvSpPr>
        <p:spPr>
          <a:xfrm>
            <a:off x="1544277" y="181063"/>
            <a:ext cx="6891631" cy="1188244"/>
          </a:xfrm>
          <a:prstGeom prst="rect">
            <a:avLst/>
          </a:prstGeom>
        </p:spPr>
        <p:txBody>
          <a:bodyPr>
            <a:noAutofit/>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2800">
                <a:solidFill>
                  <a:schemeClr val="bg1"/>
                </a:solidFill>
                <a:latin typeface="+mj-lt"/>
              </a:rPr>
              <a:t>How will your work be assessed / marked?</a:t>
            </a:r>
          </a:p>
        </p:txBody>
      </p:sp>
      <p:sp>
        <p:nvSpPr>
          <p:cNvPr id="7" name="Rectangle 6">
            <a:extLst>
              <a:ext uri="{FF2B5EF4-FFF2-40B4-BE49-F238E27FC236}">
                <a16:creationId xmlns:a16="http://schemas.microsoft.com/office/drawing/2014/main" id="{060DC235-7398-453E-AB0C-22133FEC5A85}"/>
              </a:ext>
            </a:extLst>
          </p:cNvPr>
          <p:cNvSpPr/>
          <p:nvPr/>
        </p:nvSpPr>
        <p:spPr>
          <a:xfrm>
            <a:off x="312633" y="1540042"/>
            <a:ext cx="8654903" cy="4154984"/>
          </a:xfrm>
          <a:prstGeom prst="rect">
            <a:avLst/>
          </a:prstGeom>
        </p:spPr>
        <p:txBody>
          <a:bodyPr wrap="square">
            <a:spAutoFit/>
          </a:bodyPr>
          <a:lstStyle/>
          <a:p>
            <a:r>
              <a:rPr lang="en-GB" sz="2200" dirty="0">
                <a:ea typeface="Cambria" panose="02040503050406030204" pitchFamily="18" charset="0"/>
                <a:cs typeface="Cambria" panose="02040503050406030204" pitchFamily="18" charset="0"/>
              </a:rPr>
              <a:t>Your teacher will mark your performing using the Assessment Criteria for Component 1: Performing. You will be assessed on:</a:t>
            </a:r>
          </a:p>
          <a:p>
            <a:endParaRPr lang="en-GB" sz="2200" dirty="0">
              <a:ea typeface="Cambria" panose="02040503050406030204" pitchFamily="18" charset="0"/>
              <a:cs typeface="Cambria" panose="02040503050406030204" pitchFamily="18" charset="0"/>
            </a:endParaRPr>
          </a:p>
          <a:p>
            <a:pPr marL="342900" indent="-342900">
              <a:buFont typeface="Wingdings" panose="05000000000000000000" pitchFamily="2" charset="2"/>
              <a:buChar char="Ø"/>
            </a:pPr>
            <a:r>
              <a:rPr lang="en-GB" sz="2200" dirty="0">
                <a:ea typeface="Cambria" panose="02040503050406030204" pitchFamily="18" charset="0"/>
                <a:cs typeface="Cambria" panose="02040503050406030204" pitchFamily="18" charset="0"/>
              </a:rPr>
              <a:t>Accuracy – rhythm, pitch, tempo and performance directions</a:t>
            </a:r>
          </a:p>
          <a:p>
            <a:endParaRPr lang="en-GB" sz="2200" dirty="0">
              <a:ea typeface="Cambria" panose="02040503050406030204" pitchFamily="18" charset="0"/>
              <a:cs typeface="Cambria" panose="02040503050406030204" pitchFamily="18" charset="0"/>
            </a:endParaRPr>
          </a:p>
          <a:p>
            <a:pPr marL="342900" indent="-342900">
              <a:buFont typeface="Wingdings" panose="05000000000000000000" pitchFamily="2" charset="2"/>
              <a:buChar char="Ø"/>
            </a:pPr>
            <a:r>
              <a:rPr lang="en-GB" sz="2200" dirty="0">
                <a:ea typeface="Cambria" panose="02040503050406030204" pitchFamily="18" charset="0"/>
                <a:cs typeface="Cambria" panose="02040503050406030204" pitchFamily="18" charset="0"/>
              </a:rPr>
              <a:t>Technical Control – technique, intonation and timbre</a:t>
            </a:r>
          </a:p>
          <a:p>
            <a:endParaRPr lang="en-GB" sz="2200" dirty="0">
              <a:ea typeface="Cambria" panose="02040503050406030204" pitchFamily="18" charset="0"/>
              <a:cs typeface="Cambria" panose="02040503050406030204" pitchFamily="18" charset="0"/>
            </a:endParaRPr>
          </a:p>
          <a:p>
            <a:pPr marL="342900" indent="-342900">
              <a:buFont typeface="Wingdings" panose="05000000000000000000" pitchFamily="2" charset="2"/>
              <a:buChar char="Ø"/>
            </a:pPr>
            <a:r>
              <a:rPr lang="en-GB" sz="2200" dirty="0">
                <a:ea typeface="Cambria" panose="02040503050406030204" pitchFamily="18" charset="0"/>
                <a:cs typeface="Cambria" panose="02040503050406030204" pitchFamily="18" charset="0"/>
              </a:rPr>
              <a:t>Expression and Interpretation – expression, communication, rapport and balance</a:t>
            </a:r>
          </a:p>
          <a:p>
            <a:pPr marL="342900" indent="-342900">
              <a:buFont typeface="Wingdings" panose="05000000000000000000" pitchFamily="2" charset="2"/>
              <a:buChar char="Ø"/>
            </a:pPr>
            <a:endParaRPr lang="en-GB" sz="2200" dirty="0">
              <a:ea typeface="Cambria" panose="02040503050406030204" pitchFamily="18" charset="0"/>
              <a:cs typeface="Cambria" panose="02040503050406030204" pitchFamily="18" charset="0"/>
            </a:endParaRPr>
          </a:p>
          <a:p>
            <a:pPr lvl="1"/>
            <a:endParaRPr lang="en-GB" sz="2200" dirty="0">
              <a:solidFill>
                <a:srgbClr val="FF0000"/>
              </a:solidFill>
              <a:ea typeface="Cambria" panose="02040503050406030204" pitchFamily="18" charset="0"/>
              <a:cs typeface="Cambria" panose="02040503050406030204" pitchFamily="18" charset="0"/>
            </a:endParaRPr>
          </a:p>
          <a:p>
            <a:pPr marL="1028700" lvl="1" indent="-571500">
              <a:buFont typeface="Wingdings" panose="05000000000000000000" pitchFamily="2" charset="2"/>
              <a:buChar char="Ø"/>
            </a:pPr>
            <a:endParaRPr lang="en-GB" sz="2200" dirty="0">
              <a:solidFill>
                <a:srgbClr val="FF0000"/>
              </a:solidFill>
              <a:ea typeface="Cambria" panose="02040503050406030204" pitchFamily="18" charset="0"/>
              <a:cs typeface="Cambria" panose="02040503050406030204" pitchFamily="18" charset="0"/>
            </a:endParaRPr>
          </a:p>
        </p:txBody>
      </p:sp>
      <p:pic>
        <p:nvPicPr>
          <p:cNvPr id="3" name="slide 12">
            <a:hlinkClick r:id="" action="ppaction://media"/>
            <a:extLst>
              <a:ext uri="{FF2B5EF4-FFF2-40B4-BE49-F238E27FC236}">
                <a16:creationId xmlns:a16="http://schemas.microsoft.com/office/drawing/2014/main" id="{203FB275-1DCF-4D9D-8C23-2438C02D799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2950" y="5713361"/>
            <a:ext cx="304800" cy="304800"/>
          </a:xfrm>
          <a:prstGeom prst="rect">
            <a:avLst/>
          </a:prstGeom>
        </p:spPr>
      </p:pic>
    </p:spTree>
    <p:extLst>
      <p:ext uri="{BB962C8B-B14F-4D97-AF65-F5344CB8AC3E}">
        <p14:creationId xmlns:p14="http://schemas.microsoft.com/office/powerpoint/2010/main" val="421191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34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9DEE842B-D85D-4970-99D3-6E295779F283}"/>
              </a:ext>
            </a:extLst>
          </p:cNvPr>
          <p:cNvSpPr txBox="1">
            <a:spLocks/>
          </p:cNvSpPr>
          <p:nvPr/>
        </p:nvSpPr>
        <p:spPr>
          <a:xfrm>
            <a:off x="1207393" y="11754"/>
            <a:ext cx="7695976" cy="1188244"/>
          </a:xfrm>
          <a:prstGeom prst="rect">
            <a:avLst/>
          </a:prstGeom>
        </p:spPr>
        <p:txBody>
          <a:bodyPr>
            <a:noAutofit/>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4000">
                <a:solidFill>
                  <a:schemeClr val="bg1"/>
                </a:solidFill>
                <a:latin typeface="+mj-lt"/>
              </a:rPr>
              <a:t>Presenting your work</a:t>
            </a:r>
          </a:p>
        </p:txBody>
      </p:sp>
      <p:sp>
        <p:nvSpPr>
          <p:cNvPr id="7" name="TextBox 6">
            <a:extLst>
              <a:ext uri="{FF2B5EF4-FFF2-40B4-BE49-F238E27FC236}">
                <a16:creationId xmlns:a16="http://schemas.microsoft.com/office/drawing/2014/main" id="{FC03BEBA-9A69-43BC-928B-C731698E1650}"/>
              </a:ext>
            </a:extLst>
          </p:cNvPr>
          <p:cNvSpPr txBox="1"/>
          <p:nvPr/>
        </p:nvSpPr>
        <p:spPr>
          <a:xfrm>
            <a:off x="56147" y="1809573"/>
            <a:ext cx="9031705" cy="3354765"/>
          </a:xfrm>
          <a:prstGeom prst="rect">
            <a:avLst/>
          </a:prstGeom>
          <a:noFill/>
        </p:spPr>
        <p:txBody>
          <a:bodyPr wrap="square" rtlCol="0">
            <a:spAutoFit/>
          </a:bodyPr>
          <a:lstStyle/>
          <a:p>
            <a:pPr marL="457200" indent="-457200">
              <a:buFont typeface="Arial" panose="020B0604020202020204" pitchFamily="34" charset="0"/>
              <a:buChar char="•"/>
            </a:pPr>
            <a:r>
              <a:rPr lang="en-GB" sz="2800"/>
              <a:t>All your performances will be audio-recorded and kept by your centre, unless requested for moderation by WJEC</a:t>
            </a:r>
          </a:p>
          <a:p>
            <a:endParaRPr lang="en-GB" sz="800"/>
          </a:p>
          <a:p>
            <a:pPr marL="457200" indent="-457200">
              <a:buFont typeface="Arial" panose="020B0604020202020204" pitchFamily="34" charset="0"/>
              <a:buChar char="•"/>
            </a:pPr>
            <a:r>
              <a:rPr lang="en-GB" sz="2800"/>
              <a:t>You will need to sign an authentication statement endorsing the performances and programme note as your own work and your teacher will sign to validate this</a:t>
            </a:r>
          </a:p>
          <a:p>
            <a:endParaRPr lang="en-GB" sz="800"/>
          </a:p>
          <a:p>
            <a:pPr marL="457200" indent="-457200">
              <a:buFont typeface="Arial" panose="020B0604020202020204" pitchFamily="34" charset="0"/>
              <a:buChar char="•"/>
            </a:pPr>
            <a:r>
              <a:rPr lang="en-GB" sz="2800"/>
              <a:t>All recordings  will be stored together with a score or lead sheet of each piece and the programme note</a:t>
            </a:r>
            <a:endParaRPr lang="en-US" sz="2800"/>
          </a:p>
        </p:txBody>
      </p:sp>
      <p:pic>
        <p:nvPicPr>
          <p:cNvPr id="2" name="slide 13">
            <a:hlinkClick r:id="" action="ppaction://media"/>
            <a:extLst>
              <a:ext uri="{FF2B5EF4-FFF2-40B4-BE49-F238E27FC236}">
                <a16:creationId xmlns:a16="http://schemas.microsoft.com/office/drawing/2014/main" id="{B20944DB-C335-46BC-8766-E637DD1AEDF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7200" y="6057900"/>
            <a:ext cx="304800" cy="304800"/>
          </a:xfrm>
          <a:prstGeom prst="rect">
            <a:avLst/>
          </a:prstGeom>
        </p:spPr>
      </p:pic>
    </p:spTree>
    <p:extLst>
      <p:ext uri="{BB962C8B-B14F-4D97-AF65-F5344CB8AC3E}">
        <p14:creationId xmlns:p14="http://schemas.microsoft.com/office/powerpoint/2010/main" val="47788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12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5B29715D-F392-4488-BA64-B391C8E9B3C3}"/>
              </a:ext>
            </a:extLst>
          </p:cNvPr>
          <p:cNvSpPr txBox="1">
            <a:spLocks/>
          </p:cNvSpPr>
          <p:nvPr/>
        </p:nvSpPr>
        <p:spPr>
          <a:xfrm>
            <a:off x="1966156" y="131857"/>
            <a:ext cx="5211688" cy="1188244"/>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3200">
                <a:solidFill>
                  <a:schemeClr val="bg1"/>
                </a:solidFill>
              </a:rPr>
              <a:t>NEA DOs and DON’Ts</a:t>
            </a:r>
          </a:p>
        </p:txBody>
      </p:sp>
      <p:sp>
        <p:nvSpPr>
          <p:cNvPr id="7" name="TextBox 6">
            <a:extLst>
              <a:ext uri="{FF2B5EF4-FFF2-40B4-BE49-F238E27FC236}">
                <a16:creationId xmlns:a16="http://schemas.microsoft.com/office/drawing/2014/main" id="{54174F42-6C65-473A-9DE3-FFB8E29C9A97}"/>
              </a:ext>
            </a:extLst>
          </p:cNvPr>
          <p:cNvSpPr txBox="1"/>
          <p:nvPr/>
        </p:nvSpPr>
        <p:spPr>
          <a:xfrm>
            <a:off x="112295" y="1480739"/>
            <a:ext cx="4315326" cy="2985433"/>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GB" sz="2000" b="1" dirty="0"/>
              <a:t>DO </a:t>
            </a:r>
            <a:r>
              <a:rPr lang="en-GB" sz="2000" dirty="0"/>
              <a:t>ensure that you have performed 4 – 6 minutes of music, thus avoiding a penalty</a:t>
            </a:r>
          </a:p>
          <a:p>
            <a:endParaRPr lang="en-GB" sz="800" b="1" dirty="0"/>
          </a:p>
          <a:p>
            <a:pPr marL="285750" indent="-285750">
              <a:buFont typeface="Arial" panose="020B0604020202020204" pitchFamily="34" charset="0"/>
              <a:buChar char="•"/>
            </a:pPr>
            <a:r>
              <a:rPr lang="en-GB" sz="2000" b="1" dirty="0"/>
              <a:t>DO</a:t>
            </a:r>
            <a:r>
              <a:rPr lang="en-GB" sz="2000" dirty="0"/>
              <a:t> take care of your work and keep it safe. </a:t>
            </a:r>
            <a:endParaRPr lang="en-GB" sz="800" dirty="0"/>
          </a:p>
          <a:p>
            <a:pPr marL="285750" indent="-285750">
              <a:buFont typeface="Arial" panose="020B0604020202020204" pitchFamily="34" charset="0"/>
              <a:buChar char="•"/>
            </a:pPr>
            <a:r>
              <a:rPr lang="en-GB" sz="2000" b="1" dirty="0"/>
              <a:t>DO</a:t>
            </a:r>
            <a:r>
              <a:rPr lang="en-GB" sz="2000" dirty="0"/>
              <a:t> tell your teacher if you receive help or guidance from someone else they will need to record the nature of the help given to you.</a:t>
            </a:r>
          </a:p>
        </p:txBody>
      </p:sp>
      <p:sp>
        <p:nvSpPr>
          <p:cNvPr id="8" name="TextBox 7">
            <a:extLst>
              <a:ext uri="{FF2B5EF4-FFF2-40B4-BE49-F238E27FC236}">
                <a16:creationId xmlns:a16="http://schemas.microsoft.com/office/drawing/2014/main" id="{7060D358-7EF9-4E2A-90C3-1A7638FCF1D9}"/>
              </a:ext>
            </a:extLst>
          </p:cNvPr>
          <p:cNvSpPr txBox="1"/>
          <p:nvPr/>
        </p:nvSpPr>
        <p:spPr>
          <a:xfrm>
            <a:off x="4572001" y="1480739"/>
            <a:ext cx="4315326" cy="4031873"/>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GB" sz="2000" b="1" dirty="0"/>
              <a:t>DON’T</a:t>
            </a:r>
            <a:r>
              <a:rPr lang="en-GB" sz="2000" dirty="0"/>
              <a:t> perform any inappropriate, offensive or obscene material if singing or rapping</a:t>
            </a:r>
          </a:p>
          <a:p>
            <a:endParaRPr lang="en-GB" sz="800" dirty="0"/>
          </a:p>
          <a:p>
            <a:pPr marL="285750" indent="-285750">
              <a:buFont typeface="Arial" panose="020B0604020202020204" pitchFamily="34" charset="0"/>
              <a:buChar char="•"/>
            </a:pPr>
            <a:r>
              <a:rPr lang="en-GB" sz="2000" b="1" dirty="0"/>
              <a:t>DON’T</a:t>
            </a:r>
            <a:r>
              <a:rPr lang="en-GB" sz="2000" dirty="0"/>
              <a:t> share your work with others, including on social media</a:t>
            </a:r>
          </a:p>
          <a:p>
            <a:endParaRPr lang="en-GB" sz="800" dirty="0"/>
          </a:p>
          <a:p>
            <a:pPr marL="285750" indent="-285750">
              <a:buFont typeface="Arial" panose="020B0604020202020204" pitchFamily="34" charset="0"/>
              <a:buChar char="•"/>
            </a:pPr>
            <a:r>
              <a:rPr lang="en-GB" sz="2000" dirty="0"/>
              <a:t>The work you submit for assessment must be your own so </a:t>
            </a:r>
            <a:r>
              <a:rPr lang="en-GB" sz="2000" b="1" dirty="0"/>
              <a:t>DON’T</a:t>
            </a:r>
            <a:r>
              <a:rPr lang="en-GB" sz="2000" dirty="0"/>
              <a:t> copy from someone else, including copying from sources online, and </a:t>
            </a:r>
            <a:r>
              <a:rPr lang="en-GB" sz="2000" b="1" dirty="0"/>
              <a:t>DON’T</a:t>
            </a:r>
            <a:r>
              <a:rPr lang="en-GB" sz="2000" dirty="0"/>
              <a:t> allow another person to copy from you.</a:t>
            </a:r>
          </a:p>
          <a:p>
            <a:pPr marL="285750" indent="-285750">
              <a:buFont typeface="Arial" panose="020B0604020202020204" pitchFamily="34" charset="0"/>
              <a:buChar char="•"/>
            </a:pPr>
            <a:endParaRPr lang="en-GB" sz="2000" dirty="0"/>
          </a:p>
        </p:txBody>
      </p:sp>
      <p:sp>
        <p:nvSpPr>
          <p:cNvPr id="9" name="TextBox 8">
            <a:extLst>
              <a:ext uri="{FF2B5EF4-FFF2-40B4-BE49-F238E27FC236}">
                <a16:creationId xmlns:a16="http://schemas.microsoft.com/office/drawing/2014/main" id="{9FACD4A2-0F98-4335-A50E-F43AB7D9A9AB}"/>
              </a:ext>
            </a:extLst>
          </p:cNvPr>
          <p:cNvSpPr txBox="1"/>
          <p:nvPr/>
        </p:nvSpPr>
        <p:spPr>
          <a:xfrm>
            <a:off x="112295" y="6032479"/>
            <a:ext cx="8614016" cy="369332"/>
          </a:xfrm>
          <a:prstGeom prst="rect">
            <a:avLst/>
          </a:prstGeom>
          <a:noFill/>
        </p:spPr>
        <p:txBody>
          <a:bodyPr wrap="square">
            <a:spAutoFit/>
          </a:bodyPr>
          <a:lstStyle/>
          <a:p>
            <a:pPr algn="ctr"/>
            <a:r>
              <a:rPr lang="en-US" sz="1800" b="1"/>
              <a:t>REMEMBER – IT’S YOUR QUALIFICATION SO IT NEEDS TO BE YOUR OWN WORK!</a:t>
            </a:r>
            <a:endParaRPr lang="en-GB" sz="1800" b="1"/>
          </a:p>
        </p:txBody>
      </p:sp>
      <p:pic>
        <p:nvPicPr>
          <p:cNvPr id="2" name="slide 14">
            <a:hlinkClick r:id="" action="ppaction://media"/>
            <a:extLst>
              <a:ext uri="{FF2B5EF4-FFF2-40B4-BE49-F238E27FC236}">
                <a16:creationId xmlns:a16="http://schemas.microsoft.com/office/drawing/2014/main" id="{2CC2C020-0A8E-4899-9295-8877DC512E5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00050" y="5512612"/>
            <a:ext cx="304800" cy="304800"/>
          </a:xfrm>
          <a:prstGeom prst="rect">
            <a:avLst/>
          </a:prstGeom>
        </p:spPr>
      </p:pic>
    </p:spTree>
    <p:extLst>
      <p:ext uri="{BB962C8B-B14F-4D97-AF65-F5344CB8AC3E}">
        <p14:creationId xmlns:p14="http://schemas.microsoft.com/office/powerpoint/2010/main" val="324995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11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464DA8-F5AB-43E7-B5F2-454B2A09B611}"/>
              </a:ext>
            </a:extLst>
          </p:cNvPr>
          <p:cNvSpPr txBox="1"/>
          <p:nvPr/>
        </p:nvSpPr>
        <p:spPr>
          <a:xfrm>
            <a:off x="268287" y="309969"/>
            <a:ext cx="8767293" cy="698012"/>
          </a:xfrm>
          <a:prstGeom prst="rect">
            <a:avLst/>
          </a:prstGeom>
          <a:noFill/>
        </p:spPr>
        <p:txBody>
          <a:bodyPr wrap="square" rtlCol="0">
            <a:spAutoFit/>
          </a:bodyPr>
          <a:lstStyle/>
          <a:p>
            <a:pPr>
              <a:lnSpc>
                <a:spcPct val="80000"/>
              </a:lnSpc>
            </a:pPr>
            <a:r>
              <a:rPr lang="en-US" sz="4800" kern="1100" spc="-30">
                <a:solidFill>
                  <a:schemeClr val="bg1"/>
                </a:solidFill>
                <a:latin typeface="+mj-lt"/>
                <a:cs typeface="Arial" panose="020B0604020202020204" pitchFamily="34" charset="0"/>
              </a:rPr>
              <a:t>Any Questions?</a:t>
            </a:r>
          </a:p>
        </p:txBody>
      </p:sp>
      <p:sp>
        <p:nvSpPr>
          <p:cNvPr id="5" name="TextBox 4">
            <a:extLst>
              <a:ext uri="{FF2B5EF4-FFF2-40B4-BE49-F238E27FC236}">
                <a16:creationId xmlns:a16="http://schemas.microsoft.com/office/drawing/2014/main" id="{863EB3F3-7F60-42B5-A538-DCE5DA779416}"/>
              </a:ext>
            </a:extLst>
          </p:cNvPr>
          <p:cNvSpPr txBox="1"/>
          <p:nvPr/>
        </p:nvSpPr>
        <p:spPr>
          <a:xfrm>
            <a:off x="268287" y="1303202"/>
            <a:ext cx="3074003" cy="1815882"/>
          </a:xfrm>
          <a:prstGeom prst="rect">
            <a:avLst/>
          </a:prstGeom>
          <a:noFill/>
        </p:spPr>
        <p:txBody>
          <a:bodyPr wrap="square" rtlCol="0">
            <a:spAutoFit/>
          </a:bodyPr>
          <a:lstStyle/>
          <a:p>
            <a:r>
              <a:rPr lang="en-GB" sz="2800">
                <a:solidFill>
                  <a:schemeClr val="bg1"/>
                </a:solidFill>
                <a:latin typeface="+mj-lt"/>
              </a:rPr>
              <a:t>Remember, your teacher will be able to advise and guide you.</a:t>
            </a:r>
            <a:endParaRPr lang="en-GB" sz="2800">
              <a:solidFill>
                <a:schemeClr val="bg1"/>
              </a:solidFill>
              <a:latin typeface="+mj-lt"/>
              <a:cs typeface="Arial" panose="020B0604020202020204" pitchFamily="34" charset="0"/>
            </a:endParaRPr>
          </a:p>
        </p:txBody>
      </p:sp>
      <p:pic>
        <p:nvPicPr>
          <p:cNvPr id="2" name="slide 15">
            <a:hlinkClick r:id="" action="ppaction://media"/>
            <a:extLst>
              <a:ext uri="{FF2B5EF4-FFF2-40B4-BE49-F238E27FC236}">
                <a16:creationId xmlns:a16="http://schemas.microsoft.com/office/drawing/2014/main" id="{5A7C478C-FBAE-413E-A27E-02322DECFC5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8287" y="6186081"/>
            <a:ext cx="304800" cy="304800"/>
          </a:xfrm>
          <a:prstGeom prst="rect">
            <a:avLst/>
          </a:prstGeom>
        </p:spPr>
      </p:pic>
    </p:spTree>
    <p:extLst>
      <p:ext uri="{BB962C8B-B14F-4D97-AF65-F5344CB8AC3E}">
        <p14:creationId xmlns:p14="http://schemas.microsoft.com/office/powerpoint/2010/main" val="41072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78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624F5F80-F1C3-42DC-B498-FB3723715036}"/>
              </a:ext>
            </a:extLst>
          </p:cNvPr>
          <p:cNvSpPr txBox="1">
            <a:spLocks/>
          </p:cNvSpPr>
          <p:nvPr/>
        </p:nvSpPr>
        <p:spPr>
          <a:xfrm>
            <a:off x="1530288" y="1995"/>
            <a:ext cx="6946447" cy="1188244"/>
          </a:xfrm>
          <a:prstGeom prst="rect">
            <a:avLst/>
          </a:prstGeom>
        </p:spPr>
        <p:txBody>
          <a:bodyPr>
            <a:normAutofit/>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4400" b="1">
                <a:solidFill>
                  <a:schemeClr val="bg1"/>
                </a:solidFill>
                <a:latin typeface="+mn-lt"/>
              </a:rPr>
              <a:t>Accessing this guidance</a:t>
            </a:r>
            <a:endParaRPr lang="en-GB" sz="4400" b="1" dirty="0">
              <a:solidFill>
                <a:schemeClr val="bg1"/>
              </a:solidFill>
              <a:latin typeface="+mn-lt"/>
            </a:endParaRPr>
          </a:p>
        </p:txBody>
      </p:sp>
      <p:sp>
        <p:nvSpPr>
          <p:cNvPr id="7" name="Content Placeholder 2">
            <a:extLst>
              <a:ext uri="{FF2B5EF4-FFF2-40B4-BE49-F238E27FC236}">
                <a16:creationId xmlns:a16="http://schemas.microsoft.com/office/drawing/2014/main" id="{CCAD8788-5FE3-4E71-8A7D-05A1CC2E3C7B}"/>
              </a:ext>
            </a:extLst>
          </p:cNvPr>
          <p:cNvSpPr txBox="1">
            <a:spLocks/>
          </p:cNvSpPr>
          <p:nvPr/>
        </p:nvSpPr>
        <p:spPr>
          <a:xfrm>
            <a:off x="457200" y="1604865"/>
            <a:ext cx="8229600" cy="4160936"/>
          </a:xfrm>
          <a:prstGeom prst="rect">
            <a:avLst/>
          </a:prstGeom>
        </p:spPr>
        <p:txBody>
          <a:bodyPr>
            <a:normAutofit/>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4400">
                <a:latin typeface="+mn-lt"/>
              </a:rPr>
              <a:t>This training has accompanying audio. If you cannot hear anything, please check your speakers or headphones are connected and working properly.</a:t>
            </a:r>
            <a:endParaRPr lang="en-GB" sz="4400" dirty="0">
              <a:latin typeface="+mn-lt"/>
            </a:endParaRPr>
          </a:p>
        </p:txBody>
      </p:sp>
      <p:pic>
        <p:nvPicPr>
          <p:cNvPr id="3" name="slide 2">
            <a:hlinkClick r:id="" action="ppaction://media"/>
            <a:extLst>
              <a:ext uri="{FF2B5EF4-FFF2-40B4-BE49-F238E27FC236}">
                <a16:creationId xmlns:a16="http://schemas.microsoft.com/office/drawing/2014/main" id="{1EE60DE3-6990-430F-953F-010AD902877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7200" y="6028027"/>
            <a:ext cx="304800" cy="304800"/>
          </a:xfrm>
          <a:prstGeom prst="rect">
            <a:avLst/>
          </a:prstGeom>
        </p:spPr>
      </p:pic>
    </p:spTree>
    <p:extLst>
      <p:ext uri="{BB962C8B-B14F-4D97-AF65-F5344CB8AC3E}">
        <p14:creationId xmlns:p14="http://schemas.microsoft.com/office/powerpoint/2010/main" val="360620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67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38BF63DF-675C-4213-8DF8-29DDB161668E}"/>
              </a:ext>
            </a:extLst>
          </p:cNvPr>
          <p:cNvSpPr txBox="1">
            <a:spLocks/>
          </p:cNvSpPr>
          <p:nvPr/>
        </p:nvSpPr>
        <p:spPr>
          <a:xfrm>
            <a:off x="1720741" y="164158"/>
            <a:ext cx="5211688" cy="1188244"/>
          </a:xfrm>
          <a:prstGeom prst="rect">
            <a:avLst/>
          </a:prstGeom>
        </p:spPr>
        <p:txBody>
          <a:bodyPr>
            <a:normAutofit/>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4000">
                <a:solidFill>
                  <a:schemeClr val="bg1"/>
                </a:solidFill>
                <a:latin typeface="+mj-lt"/>
              </a:rPr>
              <a:t>Aims of this resource</a:t>
            </a:r>
          </a:p>
        </p:txBody>
      </p:sp>
      <p:sp>
        <p:nvSpPr>
          <p:cNvPr id="6" name="TextBox 5">
            <a:extLst>
              <a:ext uri="{FF2B5EF4-FFF2-40B4-BE49-F238E27FC236}">
                <a16:creationId xmlns:a16="http://schemas.microsoft.com/office/drawing/2014/main" id="{A771CE19-52C0-4CFD-829E-2B8F0E3DFDB9}"/>
              </a:ext>
            </a:extLst>
          </p:cNvPr>
          <p:cNvSpPr txBox="1"/>
          <p:nvPr/>
        </p:nvSpPr>
        <p:spPr>
          <a:xfrm>
            <a:off x="288758" y="1352402"/>
            <a:ext cx="8534400" cy="5139869"/>
          </a:xfrm>
          <a:prstGeom prst="rect">
            <a:avLst/>
          </a:prstGeom>
          <a:noFill/>
        </p:spPr>
        <p:txBody>
          <a:bodyPr wrap="square" lIns="91440" tIns="45720" rIns="91440" bIns="45720" rtlCol="0" anchor="t">
            <a:spAutoFit/>
          </a:bodyPr>
          <a:lstStyle/>
          <a:p>
            <a:r>
              <a:rPr lang="en-GB" sz="3200"/>
              <a:t>This resource is designed to help you understand how to approach the NEA task. It covers how to:</a:t>
            </a:r>
          </a:p>
          <a:p>
            <a:endParaRPr lang="en-GB" sz="3200"/>
          </a:p>
          <a:p>
            <a:pPr marL="457200" indent="-457200">
              <a:buFont typeface="Arial" panose="020B0604020202020204" pitchFamily="34" charset="0"/>
              <a:buChar char="•"/>
            </a:pPr>
            <a:r>
              <a:rPr lang="en-GB" sz="3200"/>
              <a:t>plan your performance</a:t>
            </a:r>
          </a:p>
          <a:p>
            <a:pPr marL="457200" indent="-457200">
              <a:buFont typeface="Arial" panose="020B0604020202020204" pitchFamily="34" charset="0"/>
              <a:buChar char="•"/>
            </a:pPr>
            <a:r>
              <a:rPr lang="en-GB" sz="3200"/>
              <a:t>create your performance </a:t>
            </a:r>
            <a:endParaRPr lang="en-GB" sz="3200">
              <a:cs typeface="Calibri"/>
            </a:endParaRPr>
          </a:p>
          <a:p>
            <a:pPr marL="457200" indent="-457200">
              <a:buFont typeface="Arial" panose="020B0604020202020204" pitchFamily="34" charset="0"/>
              <a:buChar char="•"/>
            </a:pPr>
            <a:r>
              <a:rPr lang="en-GB" sz="3200"/>
              <a:t>present your performance</a:t>
            </a:r>
            <a:endParaRPr lang="en-GB" sz="3200">
              <a:cs typeface="Calibri"/>
            </a:endParaRPr>
          </a:p>
          <a:p>
            <a:pPr marL="457200" indent="-457200">
              <a:buFont typeface="Arial" panose="020B0604020202020204" pitchFamily="34" charset="0"/>
              <a:buChar char="•"/>
            </a:pPr>
            <a:endParaRPr lang="en-GB" sz="3200">
              <a:solidFill>
                <a:srgbClr val="FF0000"/>
              </a:solidFill>
            </a:endParaRPr>
          </a:p>
          <a:p>
            <a:r>
              <a:rPr lang="en-GB" sz="2400"/>
              <a:t>Non-Examination Assessment is the name given to any assessment that does not have a timetabled examination.</a:t>
            </a:r>
          </a:p>
          <a:p>
            <a:endParaRPr lang="en-GB" sz="2400"/>
          </a:p>
          <a:p>
            <a:endParaRPr lang="en-GB" sz="3200">
              <a:solidFill>
                <a:srgbClr val="FF0000"/>
              </a:solidFill>
            </a:endParaRPr>
          </a:p>
        </p:txBody>
      </p:sp>
      <p:pic>
        <p:nvPicPr>
          <p:cNvPr id="2" name="slide 3">
            <a:hlinkClick r:id="" action="ppaction://media"/>
            <a:extLst>
              <a:ext uri="{FF2B5EF4-FFF2-40B4-BE49-F238E27FC236}">
                <a16:creationId xmlns:a16="http://schemas.microsoft.com/office/drawing/2014/main" id="{2714C9BD-4DF8-476D-BA7D-880E0B4CA74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58942" y="5905500"/>
            <a:ext cx="304800" cy="304800"/>
          </a:xfrm>
          <a:prstGeom prst="rect">
            <a:avLst/>
          </a:prstGeom>
        </p:spPr>
      </p:pic>
    </p:spTree>
    <p:extLst>
      <p:ext uri="{BB962C8B-B14F-4D97-AF65-F5344CB8AC3E}">
        <p14:creationId xmlns:p14="http://schemas.microsoft.com/office/powerpoint/2010/main" val="223655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43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7F7C8948-A57E-4D98-B8D1-7498FA9F4F58}"/>
              </a:ext>
            </a:extLst>
          </p:cNvPr>
          <p:cNvSpPr txBox="1">
            <a:spLocks/>
          </p:cNvSpPr>
          <p:nvPr/>
        </p:nvSpPr>
        <p:spPr>
          <a:xfrm>
            <a:off x="1720740" y="164158"/>
            <a:ext cx="6684223" cy="1188244"/>
          </a:xfrm>
          <a:prstGeom prst="rect">
            <a:avLst/>
          </a:prstGeom>
        </p:spPr>
        <p:txBody>
          <a:bodyPr>
            <a:normAutofit/>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3200">
                <a:solidFill>
                  <a:schemeClr val="bg1"/>
                </a:solidFill>
              </a:rPr>
              <a:t>In front of you, you should have …</a:t>
            </a:r>
          </a:p>
        </p:txBody>
      </p:sp>
      <p:sp>
        <p:nvSpPr>
          <p:cNvPr id="6" name="TextBox 5">
            <a:extLst>
              <a:ext uri="{FF2B5EF4-FFF2-40B4-BE49-F238E27FC236}">
                <a16:creationId xmlns:a16="http://schemas.microsoft.com/office/drawing/2014/main" id="{7C5AAF52-ABD6-4902-86B9-8F93D6711596}"/>
              </a:ext>
            </a:extLst>
          </p:cNvPr>
          <p:cNvSpPr txBox="1"/>
          <p:nvPr/>
        </p:nvSpPr>
        <p:spPr>
          <a:xfrm>
            <a:off x="288758" y="1524000"/>
            <a:ext cx="8534400" cy="3539430"/>
          </a:xfrm>
          <a:prstGeom prst="rect">
            <a:avLst/>
          </a:prstGeom>
          <a:noFill/>
        </p:spPr>
        <p:txBody>
          <a:bodyPr wrap="square" rtlCol="0">
            <a:spAutoFit/>
          </a:bodyPr>
          <a:lstStyle/>
          <a:p>
            <a:endParaRPr lang="en-GB" sz="3200">
              <a:solidFill>
                <a:srgbClr val="FF0000"/>
              </a:solidFill>
            </a:endParaRPr>
          </a:p>
          <a:p>
            <a:endParaRPr lang="en-GB" sz="3200"/>
          </a:p>
          <a:p>
            <a:pPr marL="457200" indent="-457200">
              <a:buFont typeface="Arial" panose="020B0604020202020204" pitchFamily="34" charset="0"/>
              <a:buChar char="•"/>
            </a:pPr>
            <a:r>
              <a:rPr lang="en-GB" sz="3200"/>
              <a:t>the requirements for Performing as set out in the specification </a:t>
            </a:r>
          </a:p>
          <a:p>
            <a:endParaRPr lang="en-GB" sz="3200"/>
          </a:p>
          <a:p>
            <a:pPr marL="457200" indent="-457200">
              <a:buFont typeface="Arial" panose="020B0604020202020204" pitchFamily="34" charset="0"/>
              <a:buChar char="•"/>
            </a:pPr>
            <a:r>
              <a:rPr lang="en-GB" sz="3200"/>
              <a:t>the assessment criteria for Performing which can be found in Appendix A of the specification</a:t>
            </a:r>
          </a:p>
        </p:txBody>
      </p:sp>
      <p:pic>
        <p:nvPicPr>
          <p:cNvPr id="2" name="slide 4">
            <a:hlinkClick r:id="" action="ppaction://media"/>
            <a:extLst>
              <a:ext uri="{FF2B5EF4-FFF2-40B4-BE49-F238E27FC236}">
                <a16:creationId xmlns:a16="http://schemas.microsoft.com/office/drawing/2014/main" id="{88E1D964-0A37-4F82-A373-B1AFC05C7A9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90550" y="6115050"/>
            <a:ext cx="304800" cy="304800"/>
          </a:xfrm>
          <a:prstGeom prst="rect">
            <a:avLst/>
          </a:prstGeom>
        </p:spPr>
      </p:pic>
    </p:spTree>
    <p:extLst>
      <p:ext uri="{BB962C8B-B14F-4D97-AF65-F5344CB8AC3E}">
        <p14:creationId xmlns:p14="http://schemas.microsoft.com/office/powerpoint/2010/main" val="163065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72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4E18FCB-251C-4F52-9DEB-C5F3FB6E6F50}"/>
              </a:ext>
            </a:extLst>
          </p:cNvPr>
          <p:cNvSpPr txBox="1">
            <a:spLocks/>
          </p:cNvSpPr>
          <p:nvPr/>
        </p:nvSpPr>
        <p:spPr>
          <a:xfrm>
            <a:off x="1385977" y="184691"/>
            <a:ext cx="7102415"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a:solidFill>
                  <a:schemeClr val="bg1"/>
                </a:solidFill>
                <a:latin typeface="+mj-lt"/>
              </a:rPr>
              <a:t>Introduction to the Task </a:t>
            </a:r>
          </a:p>
        </p:txBody>
      </p:sp>
      <p:sp>
        <p:nvSpPr>
          <p:cNvPr id="7" name="TextBox 6">
            <a:extLst>
              <a:ext uri="{FF2B5EF4-FFF2-40B4-BE49-F238E27FC236}">
                <a16:creationId xmlns:a16="http://schemas.microsoft.com/office/drawing/2014/main" id="{CA161898-888D-48CE-A6B7-B5ACA5E80D33}"/>
              </a:ext>
            </a:extLst>
          </p:cNvPr>
          <p:cNvSpPr txBox="1"/>
          <p:nvPr/>
        </p:nvSpPr>
        <p:spPr>
          <a:xfrm>
            <a:off x="283915" y="1449207"/>
            <a:ext cx="8571327" cy="3816429"/>
          </a:xfrm>
          <a:prstGeom prst="rect">
            <a:avLst/>
          </a:prstGeom>
          <a:noFill/>
        </p:spPr>
        <p:txBody>
          <a:bodyPr wrap="square" lIns="91440" tIns="45720" rIns="91440" bIns="45720" rtlCol="0" anchor="t">
            <a:spAutoFit/>
          </a:bodyPr>
          <a:lstStyle/>
          <a:p>
            <a:endParaRPr lang="en-GB" sz="2200">
              <a:cs typeface="Calibri"/>
            </a:endParaRPr>
          </a:p>
          <a:p>
            <a:endParaRPr lang="en-GB" sz="2200"/>
          </a:p>
          <a:p>
            <a:r>
              <a:rPr lang="en-GB" sz="2200"/>
              <a:t>Component 1 Performing (30%): </a:t>
            </a:r>
          </a:p>
          <a:p>
            <a:endParaRPr lang="en-GB" sz="2200"/>
          </a:p>
          <a:p>
            <a:pPr marL="342900" indent="-342900">
              <a:buFont typeface="Arial"/>
              <a:buChar char="•"/>
            </a:pPr>
            <a:r>
              <a:rPr lang="en-GB" sz="2200"/>
              <a:t>A minimum of two pieces </a:t>
            </a:r>
            <a:endParaRPr lang="en-GB">
              <a:cs typeface="Calibri"/>
            </a:endParaRPr>
          </a:p>
          <a:p>
            <a:pPr marL="342900" indent="-342900">
              <a:buFont typeface="Arial"/>
              <a:buChar char="•"/>
            </a:pPr>
            <a:r>
              <a:rPr lang="en-GB" sz="2200"/>
              <a:t>One </a:t>
            </a:r>
            <a:r>
              <a:rPr lang="en-GB" sz="2200" b="1"/>
              <a:t>must</a:t>
            </a:r>
            <a:r>
              <a:rPr lang="en-GB" sz="2200"/>
              <a:t> be an </a:t>
            </a:r>
            <a:r>
              <a:rPr lang="en-GB" sz="2200" b="1"/>
              <a:t>ensemble</a:t>
            </a:r>
            <a:r>
              <a:rPr lang="en-GB" sz="2200"/>
              <a:t>  of </a:t>
            </a:r>
            <a:r>
              <a:rPr lang="en-GB" sz="2200" b="1"/>
              <a:t>at least one minute duration</a:t>
            </a:r>
            <a:endParaRPr lang="en-GB" sz="2200">
              <a:cs typeface="Calibri"/>
            </a:endParaRPr>
          </a:p>
          <a:p>
            <a:pPr marL="342900" indent="-342900">
              <a:buFont typeface="Arial"/>
              <a:buChar char="•"/>
            </a:pPr>
            <a:r>
              <a:rPr lang="en-GB" sz="2200"/>
              <a:t>The other piece(s) may be either solo and/or ensemble</a:t>
            </a:r>
            <a:endParaRPr lang="en-GB"/>
          </a:p>
          <a:p>
            <a:pPr marL="342900" indent="-342900">
              <a:buFont typeface="Arial"/>
              <a:buChar char="•"/>
            </a:pPr>
            <a:r>
              <a:rPr lang="en-GB" sz="2200"/>
              <a:t>One of the pieces performed must link to an area of study of your choice. </a:t>
            </a:r>
            <a:endParaRPr lang="en-GB">
              <a:cs typeface="Calibri"/>
            </a:endParaRPr>
          </a:p>
          <a:p>
            <a:endParaRPr lang="en-GB" sz="2200"/>
          </a:p>
          <a:p>
            <a:endParaRPr lang="en-GB" sz="2200"/>
          </a:p>
        </p:txBody>
      </p:sp>
      <p:pic>
        <p:nvPicPr>
          <p:cNvPr id="2" name="slide 5">
            <a:hlinkClick r:id="" action="ppaction://media"/>
            <a:extLst>
              <a:ext uri="{FF2B5EF4-FFF2-40B4-BE49-F238E27FC236}">
                <a16:creationId xmlns:a16="http://schemas.microsoft.com/office/drawing/2014/main" id="{8F916537-D3F4-4B81-88D3-570A76AFD9D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79165" y="5981700"/>
            <a:ext cx="304800" cy="304800"/>
          </a:xfrm>
          <a:prstGeom prst="rect">
            <a:avLst/>
          </a:prstGeom>
        </p:spPr>
      </p:pic>
    </p:spTree>
    <p:extLst>
      <p:ext uri="{BB962C8B-B14F-4D97-AF65-F5344CB8AC3E}">
        <p14:creationId xmlns:p14="http://schemas.microsoft.com/office/powerpoint/2010/main" val="417045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9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24BAF1D-A7AF-47D2-BA20-31364AD84292}"/>
              </a:ext>
            </a:extLst>
          </p:cNvPr>
          <p:cNvSpPr txBox="1">
            <a:spLocks/>
          </p:cNvSpPr>
          <p:nvPr/>
        </p:nvSpPr>
        <p:spPr>
          <a:xfrm>
            <a:off x="283915" y="1449207"/>
            <a:ext cx="8571327" cy="5001680"/>
          </a:xfrm>
          <a:prstGeom prst="rect">
            <a:avLst/>
          </a:prstGeom>
        </p:spPr>
        <p:txBody>
          <a:bodyPr>
            <a:normAutofit/>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3600">
              <a:latin typeface="+mn-lt"/>
              <a:ea typeface="Cambria" panose="02040503050406030204" pitchFamily="18" charset="0"/>
              <a:cs typeface="Cambria" panose="02040503050406030204" pitchFamily="18" charset="0"/>
            </a:endParaRPr>
          </a:p>
          <a:p>
            <a:endParaRPr lang="en-GB" sz="3600">
              <a:latin typeface="+mn-lt"/>
            </a:endParaRPr>
          </a:p>
        </p:txBody>
      </p:sp>
      <p:sp>
        <p:nvSpPr>
          <p:cNvPr id="6" name="Text Placeholder 1">
            <a:extLst>
              <a:ext uri="{FF2B5EF4-FFF2-40B4-BE49-F238E27FC236}">
                <a16:creationId xmlns:a16="http://schemas.microsoft.com/office/drawing/2014/main" id="{55693D17-829A-486F-8D22-E8EDD1FC7A21}"/>
              </a:ext>
            </a:extLst>
          </p:cNvPr>
          <p:cNvSpPr txBox="1">
            <a:spLocks/>
          </p:cNvSpPr>
          <p:nvPr/>
        </p:nvSpPr>
        <p:spPr>
          <a:xfrm>
            <a:off x="1720741" y="164158"/>
            <a:ext cx="5211688" cy="1188244"/>
          </a:xfrm>
          <a:prstGeom prst="rect">
            <a:avLst/>
          </a:prstGeom>
        </p:spPr>
        <p:txBody>
          <a:bodyPr>
            <a:normAutofit/>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4000">
                <a:solidFill>
                  <a:schemeClr val="bg1"/>
                </a:solidFill>
                <a:latin typeface="+mj-lt"/>
              </a:rPr>
              <a:t>Before you begin</a:t>
            </a:r>
            <a:endParaRPr lang="en-GB" sz="4000">
              <a:solidFill>
                <a:srgbClr val="FF0000"/>
              </a:solidFill>
              <a:latin typeface="+mj-lt"/>
            </a:endParaRPr>
          </a:p>
        </p:txBody>
      </p:sp>
      <p:sp>
        <p:nvSpPr>
          <p:cNvPr id="7" name="TextBox 6">
            <a:extLst>
              <a:ext uri="{FF2B5EF4-FFF2-40B4-BE49-F238E27FC236}">
                <a16:creationId xmlns:a16="http://schemas.microsoft.com/office/drawing/2014/main" id="{06B924FA-CD4D-4DC4-863B-A399297C68C2}"/>
              </a:ext>
            </a:extLst>
          </p:cNvPr>
          <p:cNvSpPr txBox="1"/>
          <p:nvPr/>
        </p:nvSpPr>
        <p:spPr>
          <a:xfrm>
            <a:off x="256674" y="1589469"/>
            <a:ext cx="8614610" cy="458587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400"/>
              <a:t>Your performances must be recorded in the year of assessment (usually Year 11)</a:t>
            </a:r>
          </a:p>
          <a:p>
            <a:endParaRPr lang="en-GB" sz="800"/>
          </a:p>
          <a:p>
            <a:pPr marL="285750" indent="-285750">
              <a:buFont typeface="Arial" panose="020B0604020202020204" pitchFamily="34" charset="0"/>
              <a:buChar char="•"/>
            </a:pPr>
            <a:r>
              <a:rPr lang="en-GB" sz="2400"/>
              <a:t>Your performances will be recorded with your teacher present</a:t>
            </a:r>
          </a:p>
          <a:p>
            <a:pPr marL="285750" indent="-285750">
              <a:buFont typeface="Arial" panose="020B0604020202020204" pitchFamily="34" charset="0"/>
              <a:buChar char="•"/>
            </a:pPr>
            <a:endParaRPr lang="en-GB" sz="800"/>
          </a:p>
          <a:p>
            <a:pPr marL="285750" indent="-285750">
              <a:buFont typeface="Arial" panose="020B0604020202020204" pitchFamily="34" charset="0"/>
              <a:buChar char="•"/>
            </a:pPr>
            <a:r>
              <a:rPr lang="en-GB" sz="2400"/>
              <a:t>You must perform at least 2 pieces</a:t>
            </a:r>
          </a:p>
          <a:p>
            <a:endParaRPr lang="en-GB" sz="800"/>
          </a:p>
          <a:p>
            <a:pPr marL="285750" indent="-285750">
              <a:buFont typeface="Arial" panose="020B0604020202020204" pitchFamily="34" charset="0"/>
              <a:buChar char="•"/>
            </a:pPr>
            <a:r>
              <a:rPr lang="en-GB" sz="2400"/>
              <a:t>The total duration of your performances should be 4 – 6 minutes, to include at least 1 minute of ensemble performance</a:t>
            </a:r>
          </a:p>
          <a:p>
            <a:pPr marL="285750" indent="-285750">
              <a:buFont typeface="Arial" panose="020B0604020202020204" pitchFamily="34" charset="0"/>
              <a:buChar char="•"/>
            </a:pPr>
            <a:r>
              <a:rPr lang="en-GB" sz="2400">
                <a:cs typeface="Calibri"/>
              </a:rPr>
              <a:t>There are penalties for under time performances</a:t>
            </a:r>
          </a:p>
          <a:p>
            <a:pPr marL="285750" indent="-285750">
              <a:buFont typeface="Arial" panose="020B0604020202020204" pitchFamily="34" charset="0"/>
              <a:buChar char="•"/>
            </a:pPr>
            <a:endParaRPr lang="en-GB" sz="800"/>
          </a:p>
          <a:p>
            <a:pPr marL="285750" indent="-285750">
              <a:buFont typeface="Arial" panose="020B0604020202020204" pitchFamily="34" charset="0"/>
              <a:buChar char="•"/>
            </a:pPr>
            <a:r>
              <a:rPr lang="en-GB" sz="2400"/>
              <a:t>You don’t have to perform a solo if you do not want to</a:t>
            </a:r>
          </a:p>
          <a:p>
            <a:endParaRPr lang="en-GB" sz="800"/>
          </a:p>
          <a:p>
            <a:endParaRPr lang="en-GB" sz="800">
              <a:cs typeface="Calibri"/>
            </a:endParaRPr>
          </a:p>
          <a:p>
            <a:pPr marL="342900" indent="-342900">
              <a:buFont typeface="Arial" panose="020B0604020202020204" pitchFamily="34" charset="0"/>
              <a:buChar char="•"/>
            </a:pPr>
            <a:r>
              <a:rPr lang="en-GB" sz="2400"/>
              <a:t>You must meet the deadlines your teacher gives you</a:t>
            </a:r>
          </a:p>
          <a:p>
            <a:endParaRPr lang="en-GB" sz="2800"/>
          </a:p>
        </p:txBody>
      </p:sp>
      <p:pic>
        <p:nvPicPr>
          <p:cNvPr id="2" name="slide 6">
            <a:hlinkClick r:id="" action="ppaction://media"/>
            <a:extLst>
              <a:ext uri="{FF2B5EF4-FFF2-40B4-BE49-F238E27FC236}">
                <a16:creationId xmlns:a16="http://schemas.microsoft.com/office/drawing/2014/main" id="{8C982A75-5514-4938-BAEE-297E59032F0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9600" y="6146087"/>
            <a:ext cx="304800" cy="304800"/>
          </a:xfrm>
          <a:prstGeom prst="rect">
            <a:avLst/>
          </a:prstGeom>
        </p:spPr>
      </p:pic>
    </p:spTree>
    <p:extLst>
      <p:ext uri="{BB962C8B-B14F-4D97-AF65-F5344CB8AC3E}">
        <p14:creationId xmlns:p14="http://schemas.microsoft.com/office/powerpoint/2010/main" val="187858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2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EE32CDE9-CAA2-43F7-9EA8-D5AE9591C808}"/>
              </a:ext>
            </a:extLst>
          </p:cNvPr>
          <p:cNvSpPr txBox="1">
            <a:spLocks/>
          </p:cNvSpPr>
          <p:nvPr/>
        </p:nvSpPr>
        <p:spPr>
          <a:xfrm>
            <a:off x="1720741" y="164158"/>
            <a:ext cx="5211688" cy="1188244"/>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4000">
                <a:solidFill>
                  <a:schemeClr val="bg1"/>
                </a:solidFill>
                <a:latin typeface="+mj-lt"/>
              </a:rPr>
              <a:t>Planning your work</a:t>
            </a:r>
            <a:endParaRPr lang="en-GB" sz="4000">
              <a:solidFill>
                <a:srgbClr val="FF0000"/>
              </a:solidFill>
              <a:latin typeface="+mj-lt"/>
            </a:endParaRPr>
          </a:p>
        </p:txBody>
      </p:sp>
      <p:sp>
        <p:nvSpPr>
          <p:cNvPr id="7" name="TextBox 6">
            <a:extLst>
              <a:ext uri="{FF2B5EF4-FFF2-40B4-BE49-F238E27FC236}">
                <a16:creationId xmlns:a16="http://schemas.microsoft.com/office/drawing/2014/main" id="{FC71DC83-E115-41BC-9D59-641E7D812828}"/>
              </a:ext>
            </a:extLst>
          </p:cNvPr>
          <p:cNvSpPr txBox="1"/>
          <p:nvPr/>
        </p:nvSpPr>
        <p:spPr>
          <a:xfrm>
            <a:off x="256674" y="1572126"/>
            <a:ext cx="8614610" cy="3908762"/>
          </a:xfrm>
          <a:prstGeom prst="rect">
            <a:avLst/>
          </a:prstGeom>
          <a:noFill/>
        </p:spPr>
        <p:txBody>
          <a:bodyPr wrap="square" rtlCol="0">
            <a:spAutoFit/>
          </a:bodyPr>
          <a:lstStyle/>
          <a:p>
            <a:r>
              <a:rPr lang="en-GB" sz="2800" b="1"/>
              <a:t>Ensemble</a:t>
            </a:r>
          </a:p>
          <a:p>
            <a:pPr marL="285750" indent="-285750">
              <a:buFont typeface="Arial" panose="020B0604020202020204" pitchFamily="34" charset="0"/>
              <a:buChar char="•"/>
            </a:pPr>
            <a:r>
              <a:rPr lang="en-GB" sz="2800"/>
              <a:t>The choice of piece is very important so discuss repertoire with your teacher</a:t>
            </a:r>
          </a:p>
          <a:p>
            <a:endParaRPr lang="en-GB" sz="800"/>
          </a:p>
          <a:p>
            <a:pPr marL="285750" indent="-285750">
              <a:buFont typeface="Arial" panose="020B0604020202020204" pitchFamily="34" charset="0"/>
              <a:buChar char="•"/>
            </a:pPr>
            <a:r>
              <a:rPr lang="en-GB" sz="2800"/>
              <a:t>Make sure you will be performing an ensemble part for at least 1 minute</a:t>
            </a:r>
          </a:p>
          <a:p>
            <a:endParaRPr lang="en-GB" sz="800"/>
          </a:p>
          <a:p>
            <a:pPr marL="285750" indent="-285750">
              <a:buFont typeface="Arial" panose="020B0604020202020204" pitchFamily="34" charset="0"/>
              <a:buChar char="•"/>
            </a:pPr>
            <a:r>
              <a:rPr lang="en-GB" sz="2800"/>
              <a:t>Your part must not be ‘doubled’</a:t>
            </a:r>
          </a:p>
          <a:p>
            <a:endParaRPr lang="en-GB" sz="800"/>
          </a:p>
          <a:p>
            <a:pPr marL="285750" indent="-285750">
              <a:buFont typeface="Arial" panose="020B0604020202020204" pitchFamily="34" charset="0"/>
              <a:buChar char="•"/>
            </a:pPr>
            <a:r>
              <a:rPr lang="en-GB" sz="2800"/>
              <a:t>A copy of your music must be available. Where this is impossible, a detailed lead sheet must be provided.</a:t>
            </a:r>
          </a:p>
        </p:txBody>
      </p:sp>
      <p:pic>
        <p:nvPicPr>
          <p:cNvPr id="2" name="slide 7">
            <a:hlinkClick r:id="" action="ppaction://media"/>
            <a:extLst>
              <a:ext uri="{FF2B5EF4-FFF2-40B4-BE49-F238E27FC236}">
                <a16:creationId xmlns:a16="http://schemas.microsoft.com/office/drawing/2014/main" id="{51549777-1966-47A5-AFA7-4A184D0ED2B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9600" y="5943600"/>
            <a:ext cx="304800" cy="304800"/>
          </a:xfrm>
          <a:prstGeom prst="rect">
            <a:avLst/>
          </a:prstGeom>
        </p:spPr>
      </p:pic>
    </p:spTree>
    <p:extLst>
      <p:ext uri="{BB962C8B-B14F-4D97-AF65-F5344CB8AC3E}">
        <p14:creationId xmlns:p14="http://schemas.microsoft.com/office/powerpoint/2010/main" val="253432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40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45AE8DB0-585B-4401-A8D7-844A4E0AD947}"/>
              </a:ext>
            </a:extLst>
          </p:cNvPr>
          <p:cNvSpPr txBox="1">
            <a:spLocks/>
          </p:cNvSpPr>
          <p:nvPr/>
        </p:nvSpPr>
        <p:spPr>
          <a:xfrm>
            <a:off x="1720741" y="164158"/>
            <a:ext cx="5211688" cy="1188244"/>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4000">
                <a:solidFill>
                  <a:schemeClr val="bg1"/>
                </a:solidFill>
                <a:latin typeface="+mj-lt"/>
              </a:rPr>
              <a:t>Planning your work</a:t>
            </a:r>
            <a:endParaRPr lang="en-GB" sz="4000">
              <a:solidFill>
                <a:srgbClr val="FF0000"/>
              </a:solidFill>
              <a:latin typeface="+mj-lt"/>
            </a:endParaRPr>
          </a:p>
        </p:txBody>
      </p:sp>
      <p:sp>
        <p:nvSpPr>
          <p:cNvPr id="5" name="TextBox 4">
            <a:extLst>
              <a:ext uri="{FF2B5EF4-FFF2-40B4-BE49-F238E27FC236}">
                <a16:creationId xmlns:a16="http://schemas.microsoft.com/office/drawing/2014/main" id="{F26DB7D2-FEAA-436E-ADF0-B7536BF3E328}"/>
              </a:ext>
            </a:extLst>
          </p:cNvPr>
          <p:cNvSpPr txBox="1"/>
          <p:nvPr/>
        </p:nvSpPr>
        <p:spPr>
          <a:xfrm>
            <a:off x="529390" y="1225689"/>
            <a:ext cx="8614610" cy="5632311"/>
          </a:xfrm>
          <a:prstGeom prst="rect">
            <a:avLst/>
          </a:prstGeom>
          <a:noFill/>
        </p:spPr>
        <p:txBody>
          <a:bodyPr wrap="square" rtlCol="0">
            <a:spAutoFit/>
          </a:bodyPr>
          <a:lstStyle/>
          <a:p>
            <a:r>
              <a:rPr lang="en-GB" sz="2800" b="1"/>
              <a:t>Solo</a:t>
            </a:r>
          </a:p>
          <a:p>
            <a:pPr marL="285750" indent="-285750">
              <a:buFont typeface="Arial" panose="020B0604020202020204" pitchFamily="34" charset="0"/>
              <a:buChar char="•"/>
            </a:pPr>
            <a:r>
              <a:rPr lang="en-GB" sz="2800"/>
              <a:t>Choose a piece or pieces that you feel confident in performing</a:t>
            </a:r>
          </a:p>
          <a:p>
            <a:pPr marL="285750" indent="-285750">
              <a:buFont typeface="Arial" panose="020B0604020202020204" pitchFamily="34" charset="0"/>
              <a:buChar char="•"/>
            </a:pPr>
            <a:endParaRPr lang="en-GB" sz="800"/>
          </a:p>
          <a:p>
            <a:pPr marL="285750" indent="-285750">
              <a:buFont typeface="Arial" panose="020B0604020202020204" pitchFamily="34" charset="0"/>
              <a:buChar char="•"/>
            </a:pPr>
            <a:r>
              <a:rPr lang="en-GB" sz="2800"/>
              <a:t>Check the timings of your piece(s), leaving out long introductions etc. Remember the total duration of your performances must be 4 – 6 minutes</a:t>
            </a:r>
          </a:p>
          <a:p>
            <a:endParaRPr lang="en-GB" sz="800"/>
          </a:p>
          <a:p>
            <a:pPr marL="285750" indent="-285750">
              <a:buFont typeface="Arial" panose="020B0604020202020204" pitchFamily="34" charset="0"/>
              <a:buChar char="•"/>
            </a:pPr>
            <a:r>
              <a:rPr lang="en-GB" sz="2800"/>
              <a:t>One piece must link to one of the four areas of study; this could be solo or ensemble</a:t>
            </a:r>
          </a:p>
          <a:p>
            <a:endParaRPr lang="en-GB" sz="800"/>
          </a:p>
          <a:p>
            <a:pPr marL="285750" indent="-285750">
              <a:buFont typeface="Arial" panose="020B0604020202020204" pitchFamily="34" charset="0"/>
              <a:buChar char="•"/>
            </a:pPr>
            <a:r>
              <a:rPr lang="en-GB" sz="2800"/>
              <a:t>Again, a copy of your music must be available. Where this is impossible, a detailed lead sheet must be provided</a:t>
            </a:r>
          </a:p>
          <a:p>
            <a:pPr marL="285750" indent="-285750">
              <a:buFont typeface="Arial" panose="020B0604020202020204" pitchFamily="34" charset="0"/>
              <a:buChar char="•"/>
            </a:pPr>
            <a:endParaRPr lang="en-GB" sz="2800"/>
          </a:p>
        </p:txBody>
      </p:sp>
      <p:pic>
        <p:nvPicPr>
          <p:cNvPr id="2" name="slide 8">
            <a:hlinkClick r:id="" action="ppaction://media"/>
            <a:extLst>
              <a:ext uri="{FF2B5EF4-FFF2-40B4-BE49-F238E27FC236}">
                <a16:creationId xmlns:a16="http://schemas.microsoft.com/office/drawing/2014/main" id="{99C2C8DB-FBEA-4023-9051-3C226139F3C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29550" y="5962650"/>
            <a:ext cx="304800" cy="304800"/>
          </a:xfrm>
          <a:prstGeom prst="rect">
            <a:avLst/>
          </a:prstGeom>
        </p:spPr>
      </p:pic>
    </p:spTree>
    <p:extLst>
      <p:ext uri="{BB962C8B-B14F-4D97-AF65-F5344CB8AC3E}">
        <p14:creationId xmlns:p14="http://schemas.microsoft.com/office/powerpoint/2010/main" val="384491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68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3A416EA3-A3FD-4F2D-9BF2-F5AF2AA807A0}"/>
              </a:ext>
            </a:extLst>
          </p:cNvPr>
          <p:cNvSpPr txBox="1">
            <a:spLocks/>
          </p:cNvSpPr>
          <p:nvPr/>
        </p:nvSpPr>
        <p:spPr>
          <a:xfrm>
            <a:off x="1720741" y="164158"/>
            <a:ext cx="5211688" cy="1188244"/>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4000">
                <a:solidFill>
                  <a:schemeClr val="bg1"/>
                </a:solidFill>
                <a:latin typeface="+mj-lt"/>
              </a:rPr>
              <a:t>Using Resources</a:t>
            </a:r>
            <a:endParaRPr lang="en-GB" sz="4000">
              <a:solidFill>
                <a:srgbClr val="FF0000"/>
              </a:solidFill>
              <a:latin typeface="+mj-lt"/>
            </a:endParaRPr>
          </a:p>
        </p:txBody>
      </p:sp>
      <p:sp>
        <p:nvSpPr>
          <p:cNvPr id="4" name="Rectangle 3">
            <a:extLst>
              <a:ext uri="{FF2B5EF4-FFF2-40B4-BE49-F238E27FC236}">
                <a16:creationId xmlns:a16="http://schemas.microsoft.com/office/drawing/2014/main" id="{96267013-777F-4979-BEBA-5A8909A84361}"/>
              </a:ext>
            </a:extLst>
          </p:cNvPr>
          <p:cNvSpPr/>
          <p:nvPr/>
        </p:nvSpPr>
        <p:spPr>
          <a:xfrm>
            <a:off x="355601" y="1119430"/>
            <a:ext cx="8517466" cy="6063198"/>
          </a:xfrm>
          <a:prstGeom prst="rect">
            <a:avLst/>
          </a:prstGeom>
        </p:spPr>
        <p:txBody>
          <a:bodyPr wrap="square">
            <a:spAutoFit/>
          </a:bodyPr>
          <a:lstStyle/>
          <a:p>
            <a:r>
              <a:rPr lang="en-GB" sz="2800" b="1"/>
              <a:t>PERFORMANCES</a:t>
            </a:r>
          </a:p>
          <a:p>
            <a:endParaRPr lang="en-GB" sz="2800" b="1"/>
          </a:p>
          <a:p>
            <a:pPr marL="285750" indent="-285750">
              <a:buFont typeface="Arial" panose="020B0604020202020204" pitchFamily="34" charset="0"/>
              <a:buChar char="•"/>
            </a:pPr>
            <a:r>
              <a:rPr lang="en-GB" sz="2800"/>
              <a:t>Make sure your instrument is in tune</a:t>
            </a:r>
          </a:p>
          <a:p>
            <a:endParaRPr lang="en-GB" sz="800"/>
          </a:p>
          <a:p>
            <a:pPr marL="285750" indent="-285750">
              <a:buFont typeface="Arial" panose="020B0604020202020204" pitchFamily="34" charset="0"/>
              <a:buChar char="•"/>
            </a:pPr>
            <a:r>
              <a:rPr lang="en-GB" sz="2800"/>
              <a:t>Ask your teacher to check the balance between you and the other performers or accompanist before recording</a:t>
            </a:r>
          </a:p>
          <a:p>
            <a:endParaRPr lang="en-GB" sz="800"/>
          </a:p>
          <a:p>
            <a:pPr marL="285750" indent="-285750">
              <a:buFont typeface="Arial" panose="020B0604020202020204" pitchFamily="34" charset="0"/>
              <a:buChar char="•"/>
            </a:pPr>
            <a:r>
              <a:rPr lang="en-GB" sz="2800"/>
              <a:t>Make sure your teacher has the correct notated copy (or lead sheet) of the music</a:t>
            </a:r>
          </a:p>
          <a:p>
            <a:endParaRPr lang="en-GB" sz="800"/>
          </a:p>
          <a:p>
            <a:pPr marL="285750" indent="-285750">
              <a:buFont typeface="Arial" panose="020B0604020202020204" pitchFamily="34" charset="0"/>
              <a:buChar char="•"/>
            </a:pPr>
            <a:r>
              <a:rPr lang="en-GB" sz="2800"/>
              <a:t>Each piece needs to be recorded in one unedited attempt</a:t>
            </a:r>
          </a:p>
          <a:p>
            <a:r>
              <a:rPr lang="en-GB" sz="2800"/>
              <a:t> </a:t>
            </a:r>
          </a:p>
          <a:p>
            <a:pPr marL="457200" indent="-457200">
              <a:buFont typeface="Arial" panose="020B0604020202020204" pitchFamily="34" charset="0"/>
              <a:buChar char="•"/>
            </a:pPr>
            <a:endParaRPr lang="en-GB" sz="2800"/>
          </a:p>
          <a:p>
            <a:pPr marL="457200" indent="-457200">
              <a:buFont typeface="Arial" panose="020B0604020202020204" pitchFamily="34" charset="0"/>
              <a:buChar char="•"/>
            </a:pPr>
            <a:endParaRPr lang="en-GB" sz="2800"/>
          </a:p>
        </p:txBody>
      </p:sp>
      <p:pic>
        <p:nvPicPr>
          <p:cNvPr id="2" name="slide 9">
            <a:hlinkClick r:id="" action="ppaction://media"/>
            <a:extLst>
              <a:ext uri="{FF2B5EF4-FFF2-40B4-BE49-F238E27FC236}">
                <a16:creationId xmlns:a16="http://schemas.microsoft.com/office/drawing/2014/main" id="{9DBA0F6D-AB3B-4C90-9C0C-C89F0459F7C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3450" y="6057900"/>
            <a:ext cx="304800" cy="304800"/>
          </a:xfrm>
          <a:prstGeom prst="rect">
            <a:avLst/>
          </a:prstGeom>
        </p:spPr>
      </p:pic>
    </p:spTree>
    <p:extLst>
      <p:ext uri="{BB962C8B-B14F-4D97-AF65-F5344CB8AC3E}">
        <p14:creationId xmlns:p14="http://schemas.microsoft.com/office/powerpoint/2010/main" val="208724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44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Eduqas PowerPoint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0ebebe9-ad9c-417c-96aa-6a2f5b72dbd6">
      <UserInfo>
        <DisplayName>Howells, Ceri</DisplayName>
        <AccountId>20</AccountId>
        <AccountType/>
      </UserInfo>
      <UserInfo>
        <DisplayName>Oatley, Matthew</DisplayName>
        <AccountId>28</AccountId>
        <AccountType/>
      </UserInfo>
      <UserInfo>
        <DisplayName>Victor, Karen</DisplayName>
        <AccountId>376</AccountId>
        <AccountType/>
      </UserInfo>
    </SharedWithUsers>
    <QA xmlns="101960c9-2583-49a4-9434-4c0cad7b266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8D75E50D38D1449095CDF5BED87B3E" ma:contentTypeVersion="14" ma:contentTypeDescription="Create a new document." ma:contentTypeScope="" ma:versionID="c051abfb25284fa7588d92b3eb6a3c4e">
  <xsd:schema xmlns:xsd="http://www.w3.org/2001/XMLSchema" xmlns:xs="http://www.w3.org/2001/XMLSchema" xmlns:p="http://schemas.microsoft.com/office/2006/metadata/properties" xmlns:ns2="101960c9-2583-49a4-9434-4c0cad7b266a" xmlns:ns3="10ebebe9-ad9c-417c-96aa-6a2f5b72dbd6" targetNamespace="http://schemas.microsoft.com/office/2006/metadata/properties" ma:root="true" ma:fieldsID="2205e380b960644e3dac9fc76bbf9f3c" ns2:_="" ns3:_="">
    <xsd:import namespace="101960c9-2583-49a4-9434-4c0cad7b266a"/>
    <xsd:import namespace="10ebebe9-ad9c-417c-96aa-6a2f5b72db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QA" minOccurs="0"/>
                <xsd:element ref="ns3:SharedWithUsers" minOccurs="0"/>
                <xsd:element ref="ns3:SharedWithDetail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960c9-2583-49a4-9434-4c0cad7b26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QA" ma:index="11" nillable="true" ma:displayName="QA" ma:format="Dropdown" ma:internalName="QA">
      <xsd:simpleType>
        <xsd:restriction base="dms:Text">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ebebe9-ad9c-417c-96aa-6a2f5b72dbd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73DC8F-AB9D-4910-94BF-5076350377AD}">
  <ds:schemaRefs>
    <ds:schemaRef ds:uri="http://purl.org/dc/dcmitype/"/>
    <ds:schemaRef ds:uri="http://schemas.microsoft.com/office/infopath/2007/PartnerControls"/>
    <ds:schemaRef ds:uri="http://purl.org/dc/elements/1.1/"/>
    <ds:schemaRef ds:uri="http://schemas.microsoft.com/office/2006/metadata/properties"/>
    <ds:schemaRef ds:uri="10ebebe9-ad9c-417c-96aa-6a2f5b72dbd6"/>
    <ds:schemaRef ds:uri="http://schemas.microsoft.com/office/2006/documentManagement/types"/>
    <ds:schemaRef ds:uri="http://purl.org/dc/terms/"/>
    <ds:schemaRef ds:uri="http://schemas.openxmlformats.org/package/2006/metadata/core-properties"/>
    <ds:schemaRef ds:uri="101960c9-2583-49a4-9434-4c0cad7b266a"/>
    <ds:schemaRef ds:uri="http://www.w3.org/XML/1998/namespace"/>
  </ds:schemaRefs>
</ds:datastoreItem>
</file>

<file path=customXml/itemProps2.xml><?xml version="1.0" encoding="utf-8"?>
<ds:datastoreItem xmlns:ds="http://schemas.openxmlformats.org/officeDocument/2006/customXml" ds:itemID="{3D9FB68D-A36F-4F40-9DDD-C7C8C55F1F0F}">
  <ds:schemaRefs>
    <ds:schemaRef ds:uri="http://schemas.microsoft.com/sharepoint/v3/contenttype/forms"/>
  </ds:schemaRefs>
</ds:datastoreItem>
</file>

<file path=customXml/itemProps3.xml><?xml version="1.0" encoding="utf-8"?>
<ds:datastoreItem xmlns:ds="http://schemas.openxmlformats.org/officeDocument/2006/customXml" ds:itemID="{1C20A416-C90A-4579-94E3-C4726C2334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1960c9-2583-49a4-9434-4c0cad7b266a"/>
    <ds:schemaRef ds:uri="10ebebe9-ad9c-417c-96aa-6a2f5b72db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1951</Words>
  <Application>Microsoft Office PowerPoint</Application>
  <PresentationFormat>On-screen Show (4:3)</PresentationFormat>
  <Paragraphs>188</Paragraphs>
  <Slides>15</Slides>
  <Notes>14</Notes>
  <HiddenSlides>0</HiddenSlides>
  <MMClips>15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Bliss-Light</vt:lpstr>
      <vt:lpstr>Calibri</vt:lpstr>
      <vt:lpstr>Gotham Rounded Book</vt:lpstr>
      <vt:lpstr>Wingdings</vt:lpstr>
      <vt:lpstr>Eduqas PowerPoint Template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WJEC</dc:creator>
  <cp:lastModifiedBy>Jones, Nia</cp:lastModifiedBy>
  <cp:revision>3</cp:revision>
  <cp:lastPrinted>2014-04-03T15:37:56Z</cp:lastPrinted>
  <dcterms:created xsi:type="dcterms:W3CDTF">2015-10-08T10:06:49Z</dcterms:created>
  <dcterms:modified xsi:type="dcterms:W3CDTF">2021-10-22T12:24:50Z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0x0101005E8D75E50D38D1449095CDF5BED87B3E</vt:lpwstr>
  </property>
  <property fmtid="{D5CDD505-2E9C-101B-9397-08002B2CF9AE}" pid="3" name="Order">
    <vt:r8>25800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