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4"/>
  </p:notesMasterIdLst>
  <p:sldIdLst>
    <p:sldId id="268" r:id="rId5"/>
    <p:sldId id="273" r:id="rId6"/>
    <p:sldId id="282" r:id="rId7"/>
    <p:sldId id="270" r:id="rId8"/>
    <p:sldId id="277" r:id="rId9"/>
    <p:sldId id="278" r:id="rId10"/>
    <p:sldId id="269" r:id="rId11"/>
    <p:sldId id="261" r:id="rId12"/>
    <p:sldId id="265" r:id="rId13"/>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76C14-4A6E-C56B-910A-EF1C1D45C9C1}" v="1129" dt="2022-05-18T22:18:23.488"/>
    <p1510:client id="{129A76CB-0377-6382-8507-EF1EADC59258}" v="444" dt="2024-01-05T17:08:24.103"/>
    <p1510:client id="{34BF2F02-F6E2-8BD0-CBDB-59571A9BAFD9}" v="619" dt="2022-05-24T15:56:12.800"/>
    <p1510:client id="{39EC5180-2BCE-AB01-E43F-94A5CA04ED4F}" v="1163" dt="2023-12-11T11:30:34.895"/>
    <p1510:client id="{63D04620-3977-947B-C183-2B960E97655A}" v="257" dt="2022-05-17T16:54:32.175"/>
    <p1510:client id="{6653CC44-C1B8-09ED-8C12-06473C484585}" v="68" dt="2024-01-08T10:54:51.855"/>
    <p1510:client id="{7766CDB2-91C8-3609-5898-68103138FB31}" v="196" dt="2022-05-18T23:20:25.765"/>
    <p1510:client id="{81420C16-9BC4-87AA-5959-7A6925DD3EDA}" v="23" dt="2022-06-07T14:27:26.918"/>
    <p1510:client id="{8663005B-9948-A9F7-6CF1-25B9D316D398}" v="19" dt="2022-06-07T14:15:22.163"/>
    <p1510:client id="{90B3CE60-9FEA-CD6C-8F8F-8E39A0B49D04}" v="36" dt="2024-01-06T03:13:21.808"/>
    <p1510:client id="{A02725B2-1E9A-3B17-24CF-ED76C35DC404}" v="191" dt="2024-01-04T17:22:45.386"/>
    <p1510:client id="{B4FC16BD-5E41-F4A9-A5F7-D76D473222B6}" v="51" dt="2022-05-24T09:40:29.686"/>
    <p1510:client id="{D72D015B-8C31-BF16-53E5-E59CCC6B9F34}" v="1141" dt="2022-05-24T22:03:36.445"/>
    <p1510:client id="{FD29BB27-F3E1-31E9-F4BC-D616467E37DC}" v="349" dt="2022-05-17T15:45:50.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Agbozo-Sarfo" userId="S::mary.agbozo-sarfo@bbec.bdat-academies.org::96ffd5b8-0f38-4d33-a178-12f655eefb7b" providerId="AD" clId="Web-{90B3CE60-9FEA-CD6C-8F8F-8E39A0B49D04}"/>
    <pc:docChg chg="modSld">
      <pc:chgData name="Mary Agbozo-Sarfo" userId="S::mary.agbozo-sarfo@bbec.bdat-academies.org::96ffd5b8-0f38-4d33-a178-12f655eefb7b" providerId="AD" clId="Web-{90B3CE60-9FEA-CD6C-8F8F-8E39A0B49D04}" dt="2024-01-06T03:13:21.808" v="31"/>
      <pc:docMkLst>
        <pc:docMk/>
      </pc:docMkLst>
      <pc:sldChg chg="addSp delSp modSp">
        <pc:chgData name="Mary Agbozo-Sarfo" userId="S::mary.agbozo-sarfo@bbec.bdat-academies.org::96ffd5b8-0f38-4d33-a178-12f655eefb7b" providerId="AD" clId="Web-{90B3CE60-9FEA-CD6C-8F8F-8E39A0B49D04}" dt="2024-01-06T03:13:21.808" v="31"/>
        <pc:sldMkLst>
          <pc:docMk/>
          <pc:sldMk cId="3948555065" sldId="277"/>
        </pc:sldMkLst>
        <pc:picChg chg="add del mod">
          <ac:chgData name="Mary Agbozo-Sarfo" userId="S::mary.agbozo-sarfo@bbec.bdat-academies.org::96ffd5b8-0f38-4d33-a178-12f655eefb7b" providerId="AD" clId="Web-{90B3CE60-9FEA-CD6C-8F8F-8E39A0B49D04}" dt="2024-01-06T03:13:21.808" v="31"/>
          <ac:picMkLst>
            <pc:docMk/>
            <pc:sldMk cId="3948555065" sldId="277"/>
            <ac:picMk id="9" creationId="{BDE1D1D4-90D5-52E8-CF2E-D8F264126D71}"/>
          </ac:picMkLst>
        </pc:picChg>
        <pc:picChg chg="add mod modCrop">
          <ac:chgData name="Mary Agbozo-Sarfo" userId="S::mary.agbozo-sarfo@bbec.bdat-academies.org::96ffd5b8-0f38-4d33-a178-12f655eefb7b" providerId="AD" clId="Web-{90B3CE60-9FEA-CD6C-8F8F-8E39A0B49D04}" dt="2024-01-06T03:12:50.682" v="23" actId="1076"/>
          <ac:picMkLst>
            <pc:docMk/>
            <pc:sldMk cId="3948555065" sldId="277"/>
            <ac:picMk id="10" creationId="{DB2E3580-7025-929D-421F-1D8761EFC4FB}"/>
          </ac:picMkLst>
        </pc:picChg>
        <pc:picChg chg="add mod">
          <ac:chgData name="Mary Agbozo-Sarfo" userId="S::mary.agbozo-sarfo@bbec.bdat-academies.org::96ffd5b8-0f38-4d33-a178-12f655eefb7b" providerId="AD" clId="Web-{90B3CE60-9FEA-CD6C-8F8F-8E39A0B49D04}" dt="2024-01-06T03:13:18.636" v="30" actId="14100"/>
          <ac:picMkLst>
            <pc:docMk/>
            <pc:sldMk cId="3948555065" sldId="277"/>
            <ac:picMk id="17" creationId="{3A45CF9B-B725-6F0A-37DF-FD0B7B67719F}"/>
          </ac:picMkLst>
        </pc:picChg>
        <pc:picChg chg="add mod">
          <ac:chgData name="Mary Agbozo-Sarfo" userId="S::mary.agbozo-sarfo@bbec.bdat-academies.org::96ffd5b8-0f38-4d33-a178-12f655eefb7b" providerId="AD" clId="Web-{90B3CE60-9FEA-CD6C-8F8F-8E39A0B49D04}" dt="2024-01-06T03:13:12.151" v="28" actId="14100"/>
          <ac:picMkLst>
            <pc:docMk/>
            <pc:sldMk cId="3948555065" sldId="277"/>
            <ac:picMk id="21" creationId="{00DC345D-CB94-F300-3F5F-5A8A03F5DF42}"/>
          </ac:picMkLst>
        </pc:picChg>
      </pc:sldChg>
    </pc:docChg>
  </pc:docChgLst>
  <pc:docChgLst>
    <pc:chgData name="Mary Agbozo-Sarfo" userId="S::mary.agbozo-sarfo@bbec.bdat-academies.org::96ffd5b8-0f38-4d33-a178-12f655eefb7b" providerId="AD" clId="Web-{129A76CB-0377-6382-8507-EF1EADC59258}"/>
    <pc:docChg chg="delSld modSld">
      <pc:chgData name="Mary Agbozo-Sarfo" userId="S::mary.agbozo-sarfo@bbec.bdat-academies.org::96ffd5b8-0f38-4d33-a178-12f655eefb7b" providerId="AD" clId="Web-{129A76CB-0377-6382-8507-EF1EADC59258}" dt="2024-01-05T17:08:24.103" v="418"/>
      <pc:docMkLst>
        <pc:docMk/>
      </pc:docMkLst>
      <pc:sldChg chg="del">
        <pc:chgData name="Mary Agbozo-Sarfo" userId="S::mary.agbozo-sarfo@bbec.bdat-academies.org::96ffd5b8-0f38-4d33-a178-12f655eefb7b" providerId="AD" clId="Web-{129A76CB-0377-6382-8507-EF1EADC59258}" dt="2024-01-05T15:37:40.722" v="8"/>
        <pc:sldMkLst>
          <pc:docMk/>
          <pc:sldMk cId="1745249120" sldId="259"/>
        </pc:sldMkLst>
      </pc:sldChg>
      <pc:sldChg chg="addSp delSp modSp">
        <pc:chgData name="Mary Agbozo-Sarfo" userId="S::mary.agbozo-sarfo@bbec.bdat-academies.org::96ffd5b8-0f38-4d33-a178-12f655eefb7b" providerId="AD" clId="Web-{129A76CB-0377-6382-8507-EF1EADC59258}" dt="2024-01-05T17:08:24.103" v="418"/>
        <pc:sldMkLst>
          <pc:docMk/>
          <pc:sldMk cId="3948555065" sldId="277"/>
        </pc:sldMkLst>
        <pc:spChg chg="add mod">
          <ac:chgData name="Mary Agbozo-Sarfo" userId="S::mary.agbozo-sarfo@bbec.bdat-academies.org::96ffd5b8-0f38-4d33-a178-12f655eefb7b" providerId="AD" clId="Web-{129A76CB-0377-6382-8507-EF1EADC59258}" dt="2024-01-05T16:31:50.479" v="230" actId="14100"/>
          <ac:spMkLst>
            <pc:docMk/>
            <pc:sldMk cId="3948555065" sldId="277"/>
            <ac:spMk id="13" creationId="{1EEEB2A8-FCAE-4C4D-8D72-1D347397F56B}"/>
          </ac:spMkLst>
        </pc:spChg>
        <pc:spChg chg="add mod">
          <ac:chgData name="Mary Agbozo-Sarfo" userId="S::mary.agbozo-sarfo@bbec.bdat-academies.org::96ffd5b8-0f38-4d33-a178-12f655eefb7b" providerId="AD" clId="Web-{129A76CB-0377-6382-8507-EF1EADC59258}" dt="2024-01-05T17:07:33.552" v="400" actId="1076"/>
          <ac:spMkLst>
            <pc:docMk/>
            <pc:sldMk cId="3948555065" sldId="277"/>
            <ac:spMk id="14" creationId="{0D7EB2D1-A7EB-F2B9-1984-8C6F081E411C}"/>
          </ac:spMkLst>
        </pc:spChg>
        <pc:spChg chg="add mod">
          <ac:chgData name="Mary Agbozo-Sarfo" userId="S::mary.agbozo-sarfo@bbec.bdat-academies.org::96ffd5b8-0f38-4d33-a178-12f655eefb7b" providerId="AD" clId="Web-{129A76CB-0377-6382-8507-EF1EADC59258}" dt="2024-01-05T16:32:11.402" v="235" actId="1076"/>
          <ac:spMkLst>
            <pc:docMk/>
            <pc:sldMk cId="3948555065" sldId="277"/>
            <ac:spMk id="18" creationId="{4A499F0D-FE64-000F-7646-606D47D89B86}"/>
          </ac:spMkLst>
        </pc:spChg>
        <pc:spChg chg="add mod">
          <ac:chgData name="Mary Agbozo-Sarfo" userId="S::mary.agbozo-sarfo@bbec.bdat-academies.org::96ffd5b8-0f38-4d33-a178-12f655eefb7b" providerId="AD" clId="Web-{129A76CB-0377-6382-8507-EF1EADC59258}" dt="2024-01-05T16:32:14.731" v="236" actId="1076"/>
          <ac:spMkLst>
            <pc:docMk/>
            <pc:sldMk cId="3948555065" sldId="277"/>
            <ac:spMk id="19" creationId="{0C7EFE21-FC1B-056C-893F-EBE32CADD276}"/>
          </ac:spMkLst>
        </pc:spChg>
        <pc:picChg chg="mod">
          <ac:chgData name="Mary Agbozo-Sarfo" userId="S::mary.agbozo-sarfo@bbec.bdat-academies.org::96ffd5b8-0f38-4d33-a178-12f655eefb7b" providerId="AD" clId="Web-{129A76CB-0377-6382-8507-EF1EADC59258}" dt="2024-01-05T16:30:42.708" v="210" actId="1076"/>
          <ac:picMkLst>
            <pc:docMk/>
            <pc:sldMk cId="3948555065" sldId="277"/>
            <ac:picMk id="2" creationId="{A73D3018-BC73-DEDA-7D57-8FAC8B00C253}"/>
          </ac:picMkLst>
        </pc:picChg>
        <pc:picChg chg="add del mod">
          <ac:chgData name="Mary Agbozo-Sarfo" userId="S::mary.agbozo-sarfo@bbec.bdat-academies.org::96ffd5b8-0f38-4d33-a178-12f655eefb7b" providerId="AD" clId="Web-{129A76CB-0377-6382-8507-EF1EADC59258}" dt="2024-01-05T15:56:00.543" v="34"/>
          <ac:picMkLst>
            <pc:docMk/>
            <pc:sldMk cId="3948555065" sldId="277"/>
            <ac:picMk id="3" creationId="{2E1B9F52-4226-D852-BF22-3C7EB501F040}"/>
          </ac:picMkLst>
        </pc:picChg>
        <pc:picChg chg="add mod modCrop">
          <ac:chgData name="Mary Agbozo-Sarfo" userId="S::mary.agbozo-sarfo@bbec.bdat-academies.org::96ffd5b8-0f38-4d33-a178-12f655eefb7b" providerId="AD" clId="Web-{129A76CB-0377-6382-8507-EF1EADC59258}" dt="2024-01-05T17:06:29.344" v="385" actId="14100"/>
          <ac:picMkLst>
            <pc:docMk/>
            <pc:sldMk cId="3948555065" sldId="277"/>
            <ac:picMk id="3" creationId="{BBBA6951-62FF-F12A-22A4-99830F3D907E}"/>
          </ac:picMkLst>
        </pc:picChg>
        <pc:picChg chg="add mod">
          <ac:chgData name="Mary Agbozo-Sarfo" userId="S::mary.agbozo-sarfo@bbec.bdat-academies.org::96ffd5b8-0f38-4d33-a178-12f655eefb7b" providerId="AD" clId="Web-{129A76CB-0377-6382-8507-EF1EADC59258}" dt="2024-01-05T17:08:13.415" v="415" actId="14100"/>
          <ac:picMkLst>
            <pc:docMk/>
            <pc:sldMk cId="3948555065" sldId="277"/>
            <ac:picMk id="4" creationId="{BDAC842E-672C-2E1F-BFD6-3923F745630C}"/>
          </ac:picMkLst>
        </pc:picChg>
        <pc:picChg chg="add del mod">
          <ac:chgData name="Mary Agbozo-Sarfo" userId="S::mary.agbozo-sarfo@bbec.bdat-academies.org::96ffd5b8-0f38-4d33-a178-12f655eefb7b" providerId="AD" clId="Web-{129A76CB-0377-6382-8507-EF1EADC59258}" dt="2024-01-05T15:56:00.543" v="33"/>
          <ac:picMkLst>
            <pc:docMk/>
            <pc:sldMk cId="3948555065" sldId="277"/>
            <ac:picMk id="4" creationId="{C9DE4800-6BCB-5443-FA2C-9EC8D3CA8F80}"/>
          </ac:picMkLst>
        </pc:picChg>
        <pc:picChg chg="add mod ord">
          <ac:chgData name="Mary Agbozo-Sarfo" userId="S::mary.agbozo-sarfo@bbec.bdat-academies.org::96ffd5b8-0f38-4d33-a178-12f655eefb7b" providerId="AD" clId="Web-{129A76CB-0377-6382-8507-EF1EADC59258}" dt="2024-01-05T17:07:28.271" v="398" actId="1076"/>
          <ac:picMkLst>
            <pc:docMk/>
            <pc:sldMk cId="3948555065" sldId="277"/>
            <ac:picMk id="5" creationId="{B5F8D7E9-85DF-DE97-4012-40290D302CEA}"/>
          </ac:picMkLst>
        </pc:picChg>
        <pc:picChg chg="add mod ord modCrop">
          <ac:chgData name="Mary Agbozo-Sarfo" userId="S::mary.agbozo-sarfo@bbec.bdat-academies.org::96ffd5b8-0f38-4d33-a178-12f655eefb7b" providerId="AD" clId="Web-{129A76CB-0377-6382-8507-EF1EADC59258}" dt="2024-01-05T17:07:47.804" v="405" actId="1076"/>
          <ac:picMkLst>
            <pc:docMk/>
            <pc:sldMk cId="3948555065" sldId="277"/>
            <ac:picMk id="6" creationId="{46E3C5BE-2938-A1EA-A84F-8F9E41DC4781}"/>
          </ac:picMkLst>
        </pc:picChg>
        <pc:picChg chg="add mod ord">
          <ac:chgData name="Mary Agbozo-Sarfo" userId="S::mary.agbozo-sarfo@bbec.bdat-academies.org::96ffd5b8-0f38-4d33-a178-12f655eefb7b" providerId="AD" clId="Web-{129A76CB-0377-6382-8507-EF1EADC59258}" dt="2024-01-05T17:07:42.834" v="403" actId="1076"/>
          <ac:picMkLst>
            <pc:docMk/>
            <pc:sldMk cId="3948555065" sldId="277"/>
            <ac:picMk id="7" creationId="{2F2500E3-C1EE-6D03-63C5-C99782778A9A}"/>
          </ac:picMkLst>
        </pc:picChg>
        <pc:picChg chg="add mod ord modCrop">
          <ac:chgData name="Mary Agbozo-Sarfo" userId="S::mary.agbozo-sarfo@bbec.bdat-academies.org::96ffd5b8-0f38-4d33-a178-12f655eefb7b" providerId="AD" clId="Web-{129A76CB-0377-6382-8507-EF1EADC59258}" dt="2024-01-05T17:07:55.789" v="408" actId="14100"/>
          <ac:picMkLst>
            <pc:docMk/>
            <pc:sldMk cId="3948555065" sldId="277"/>
            <ac:picMk id="8" creationId="{A417E599-1116-E2ED-5866-DD2B28577844}"/>
          </ac:picMkLst>
        </pc:picChg>
        <pc:picChg chg="add del mod modCrop">
          <ac:chgData name="Mary Agbozo-Sarfo" userId="S::mary.agbozo-sarfo@bbec.bdat-academies.org::96ffd5b8-0f38-4d33-a178-12f655eefb7b" providerId="AD" clId="Web-{129A76CB-0377-6382-8507-EF1EADC59258}" dt="2024-01-05T17:08:24.103" v="418"/>
          <ac:picMkLst>
            <pc:docMk/>
            <pc:sldMk cId="3948555065" sldId="277"/>
            <ac:picMk id="9" creationId="{28F92B8B-F427-495B-CCF7-C5FC34948ED0}"/>
          </ac:picMkLst>
        </pc:picChg>
        <pc:picChg chg="add del mod">
          <ac:chgData name="Mary Agbozo-Sarfo" userId="S::mary.agbozo-sarfo@bbec.bdat-academies.org::96ffd5b8-0f38-4d33-a178-12f655eefb7b" providerId="AD" clId="Web-{129A76CB-0377-6382-8507-EF1EADC59258}" dt="2024-01-05T16:06:18.478" v="89"/>
          <ac:picMkLst>
            <pc:docMk/>
            <pc:sldMk cId="3948555065" sldId="277"/>
            <ac:picMk id="10" creationId="{FFAE1C04-432D-71F7-96DF-C414177DBACB}"/>
          </ac:picMkLst>
        </pc:picChg>
        <pc:picChg chg="add mod">
          <ac:chgData name="Mary Agbozo-Sarfo" userId="S::mary.agbozo-sarfo@bbec.bdat-academies.org::96ffd5b8-0f38-4d33-a178-12f655eefb7b" providerId="AD" clId="Web-{129A76CB-0377-6382-8507-EF1EADC59258}" dt="2024-01-05T17:07:07.597" v="393" actId="1076"/>
          <ac:picMkLst>
            <pc:docMk/>
            <pc:sldMk cId="3948555065" sldId="277"/>
            <ac:picMk id="11" creationId="{9A0A015F-9156-1A5E-C8A4-C9497585C621}"/>
          </ac:picMkLst>
        </pc:picChg>
        <pc:picChg chg="add mod">
          <ac:chgData name="Mary Agbozo-Sarfo" userId="S::mary.agbozo-sarfo@bbec.bdat-academies.org::96ffd5b8-0f38-4d33-a178-12f655eefb7b" providerId="AD" clId="Web-{129A76CB-0377-6382-8507-EF1EADC59258}" dt="2024-01-05T17:08:21.963" v="417" actId="1076"/>
          <ac:picMkLst>
            <pc:docMk/>
            <pc:sldMk cId="3948555065" sldId="277"/>
            <ac:picMk id="12" creationId="{DB50AC0D-D7E6-BB79-C222-E1F5DFF551FB}"/>
          </ac:picMkLst>
        </pc:picChg>
        <pc:picChg chg="add mod modCrop">
          <ac:chgData name="Mary Agbozo-Sarfo" userId="S::mary.agbozo-sarfo@bbec.bdat-academies.org::96ffd5b8-0f38-4d33-a178-12f655eefb7b" providerId="AD" clId="Web-{129A76CB-0377-6382-8507-EF1EADC59258}" dt="2024-01-05T16:31:20.336" v="222" actId="14100"/>
          <ac:picMkLst>
            <pc:docMk/>
            <pc:sldMk cId="3948555065" sldId="277"/>
            <ac:picMk id="15" creationId="{E514FC60-10F7-296E-AF91-D75090A49F96}"/>
          </ac:picMkLst>
        </pc:picChg>
        <pc:picChg chg="add mod">
          <ac:chgData name="Mary Agbozo-Sarfo" userId="S::mary.agbozo-sarfo@bbec.bdat-academies.org::96ffd5b8-0f38-4d33-a178-12f655eefb7b" providerId="AD" clId="Web-{129A76CB-0377-6382-8507-EF1EADC59258}" dt="2024-01-05T17:08:10.837" v="414" actId="1076"/>
          <ac:picMkLst>
            <pc:docMk/>
            <pc:sldMk cId="3948555065" sldId="277"/>
            <ac:picMk id="16" creationId="{8C37AA00-3936-3884-00B5-85D119427494}"/>
          </ac:picMkLst>
        </pc:picChg>
        <pc:picChg chg="add del mod">
          <ac:chgData name="Mary Agbozo-Sarfo" userId="S::mary.agbozo-sarfo@bbec.bdat-academies.org::96ffd5b8-0f38-4d33-a178-12f655eefb7b" providerId="AD" clId="Web-{129A76CB-0377-6382-8507-EF1EADC59258}" dt="2024-01-05T16:11:58.893" v="170"/>
          <ac:picMkLst>
            <pc:docMk/>
            <pc:sldMk cId="3948555065" sldId="277"/>
            <ac:picMk id="17" creationId="{896C5B9E-AC02-82F3-7192-55DA7AE56720}"/>
          </ac:picMkLst>
        </pc:picChg>
        <pc:picChg chg="add mod">
          <ac:chgData name="Mary Agbozo-Sarfo" userId="S::mary.agbozo-sarfo@bbec.bdat-academies.org::96ffd5b8-0f38-4d33-a178-12f655eefb7b" providerId="AD" clId="Web-{129A76CB-0377-6382-8507-EF1EADC59258}" dt="2024-01-05T16:32:21.528" v="238" actId="14100"/>
          <ac:picMkLst>
            <pc:docMk/>
            <pc:sldMk cId="3948555065" sldId="277"/>
            <ac:picMk id="20" creationId="{13D5CD09-36B7-FD59-66FF-DFDB13FAA68F}"/>
          </ac:picMkLst>
        </pc:picChg>
      </pc:sldChg>
      <pc:sldChg chg="addSp delSp modSp">
        <pc:chgData name="Mary Agbozo-Sarfo" userId="S::mary.agbozo-sarfo@bbec.bdat-academies.org::96ffd5b8-0f38-4d33-a178-12f655eefb7b" providerId="AD" clId="Web-{129A76CB-0377-6382-8507-EF1EADC59258}" dt="2024-01-05T16:59:02.559" v="382" actId="1076"/>
        <pc:sldMkLst>
          <pc:docMk/>
          <pc:sldMk cId="2710389742" sldId="278"/>
        </pc:sldMkLst>
        <pc:spChg chg="add del">
          <ac:chgData name="Mary Agbozo-Sarfo" userId="S::mary.agbozo-sarfo@bbec.bdat-academies.org::96ffd5b8-0f38-4d33-a178-12f655eefb7b" providerId="AD" clId="Web-{129A76CB-0377-6382-8507-EF1EADC59258}" dt="2024-01-05T16:49:09.982" v="255"/>
          <ac:spMkLst>
            <pc:docMk/>
            <pc:sldMk cId="2710389742" sldId="278"/>
            <ac:spMk id="3" creationId="{A91E9568-8AC3-0A4A-8846-77E860B6A735}"/>
          </ac:spMkLst>
        </pc:spChg>
        <pc:spChg chg="add mod">
          <ac:chgData name="Mary Agbozo-Sarfo" userId="S::mary.agbozo-sarfo@bbec.bdat-academies.org::96ffd5b8-0f38-4d33-a178-12f655eefb7b" providerId="AD" clId="Web-{129A76CB-0377-6382-8507-EF1EADC59258}" dt="2024-01-05T16:58:43.277" v="377" actId="14100"/>
          <ac:spMkLst>
            <pc:docMk/>
            <pc:sldMk cId="2710389742" sldId="278"/>
            <ac:spMk id="9" creationId="{370D0C95-09FF-1786-49E3-036EE36763BF}"/>
          </ac:spMkLst>
        </pc:spChg>
        <pc:spChg chg="add mod">
          <ac:chgData name="Mary Agbozo-Sarfo" userId="S::mary.agbozo-sarfo@bbec.bdat-academies.org::96ffd5b8-0f38-4d33-a178-12f655eefb7b" providerId="AD" clId="Web-{129A76CB-0377-6382-8507-EF1EADC59258}" dt="2024-01-05T16:57:54.664" v="363" actId="1076"/>
          <ac:spMkLst>
            <pc:docMk/>
            <pc:sldMk cId="2710389742" sldId="278"/>
            <ac:spMk id="10" creationId="{0716B8FF-4A4E-C1A4-7757-2DB3665C0A9D}"/>
          </ac:spMkLst>
        </pc:spChg>
        <pc:spChg chg="add mod">
          <ac:chgData name="Mary Agbozo-Sarfo" userId="S::mary.agbozo-sarfo@bbec.bdat-academies.org::96ffd5b8-0f38-4d33-a178-12f655eefb7b" providerId="AD" clId="Web-{129A76CB-0377-6382-8507-EF1EADC59258}" dt="2024-01-05T16:58:51.949" v="379"/>
          <ac:spMkLst>
            <pc:docMk/>
            <pc:sldMk cId="2710389742" sldId="278"/>
            <ac:spMk id="11" creationId="{17F07700-ACAD-E111-1915-A2C5E0B977AF}"/>
          </ac:spMkLst>
        </pc:spChg>
        <pc:grpChg chg="add del mod">
          <ac:chgData name="Mary Agbozo-Sarfo" userId="S::mary.agbozo-sarfo@bbec.bdat-academies.org::96ffd5b8-0f38-4d33-a178-12f655eefb7b" providerId="AD" clId="Web-{129A76CB-0377-6382-8507-EF1EADC59258}" dt="2024-01-05T16:58:59.247" v="381"/>
          <ac:grpSpMkLst>
            <pc:docMk/>
            <pc:sldMk cId="2710389742" sldId="278"/>
            <ac:grpSpMk id="7" creationId="{CAA189A4-2908-EA1E-8198-ED04F1D51207}"/>
          </ac:grpSpMkLst>
        </pc:grpChg>
        <pc:picChg chg="del mod modCrop">
          <ac:chgData name="Mary Agbozo-Sarfo" userId="S::mary.agbozo-sarfo@bbec.bdat-academies.org::96ffd5b8-0f38-4d33-a178-12f655eefb7b" providerId="AD" clId="Web-{129A76CB-0377-6382-8507-EF1EADC59258}" dt="2024-01-05T16:54:35.945" v="311"/>
          <ac:picMkLst>
            <pc:docMk/>
            <pc:sldMk cId="2710389742" sldId="278"/>
            <ac:picMk id="2" creationId="{5FDC5AA6-DA01-976B-C8A5-C6657BFEE53B}"/>
          </ac:picMkLst>
        </pc:picChg>
        <pc:picChg chg="add del mod">
          <ac:chgData name="Mary Agbozo-Sarfo" userId="S::mary.agbozo-sarfo@bbec.bdat-academies.org::96ffd5b8-0f38-4d33-a178-12f655eefb7b" providerId="AD" clId="Web-{129A76CB-0377-6382-8507-EF1EADC59258}" dt="2024-01-05T16:57:25.849" v="349"/>
          <ac:picMkLst>
            <pc:docMk/>
            <pc:sldMk cId="2710389742" sldId="278"/>
            <ac:picMk id="4" creationId="{E8D29171-6502-00EB-814E-F4A524AFB397}"/>
          </ac:picMkLst>
        </pc:picChg>
        <pc:picChg chg="add del mod topLvl">
          <ac:chgData name="Mary Agbozo-Sarfo" userId="S::mary.agbozo-sarfo@bbec.bdat-academies.org::96ffd5b8-0f38-4d33-a178-12f655eefb7b" providerId="AD" clId="Web-{129A76CB-0377-6382-8507-EF1EADC59258}" dt="2024-01-05T16:58:59.247" v="381"/>
          <ac:picMkLst>
            <pc:docMk/>
            <pc:sldMk cId="2710389742" sldId="278"/>
            <ac:picMk id="5" creationId="{88E67887-22C5-C0AC-5B88-4D854D8E2D94}"/>
          </ac:picMkLst>
        </pc:picChg>
        <pc:picChg chg="add mod topLvl">
          <ac:chgData name="Mary Agbozo-Sarfo" userId="S::mary.agbozo-sarfo@bbec.bdat-academies.org::96ffd5b8-0f38-4d33-a178-12f655eefb7b" providerId="AD" clId="Web-{129A76CB-0377-6382-8507-EF1EADC59258}" dt="2024-01-05T16:59:02.559" v="382" actId="1076"/>
          <ac:picMkLst>
            <pc:docMk/>
            <pc:sldMk cId="2710389742" sldId="278"/>
            <ac:picMk id="6" creationId="{03FD95A6-2468-6FC7-3AC8-279A9FEC3D75}"/>
          </ac:picMkLst>
        </pc:picChg>
        <pc:picChg chg="add mod">
          <ac:chgData name="Mary Agbozo-Sarfo" userId="S::mary.agbozo-sarfo@bbec.bdat-academies.org::96ffd5b8-0f38-4d33-a178-12f655eefb7b" providerId="AD" clId="Web-{129A76CB-0377-6382-8507-EF1EADC59258}" dt="2024-01-05T16:54:55.446" v="317" actId="14100"/>
          <ac:picMkLst>
            <pc:docMk/>
            <pc:sldMk cId="2710389742" sldId="278"/>
            <ac:picMk id="8" creationId="{7D663BA0-9282-0812-214A-F54BD1ABD3F9}"/>
          </ac:picMkLst>
        </pc:picChg>
      </pc:sldChg>
      <pc:sldChg chg="addSp delSp modSp del">
        <pc:chgData name="Mary Agbozo-Sarfo" userId="S::mary.agbozo-sarfo@bbec.bdat-academies.org::96ffd5b8-0f38-4d33-a178-12f655eefb7b" providerId="AD" clId="Web-{129A76CB-0377-6382-8507-EF1EADC59258}" dt="2024-01-05T15:37:45.847" v="9"/>
        <pc:sldMkLst>
          <pc:docMk/>
          <pc:sldMk cId="1311646838" sldId="283"/>
        </pc:sldMkLst>
        <pc:spChg chg="del">
          <ac:chgData name="Mary Agbozo-Sarfo" userId="S::mary.agbozo-sarfo@bbec.bdat-academies.org::96ffd5b8-0f38-4d33-a178-12f655eefb7b" providerId="AD" clId="Web-{129A76CB-0377-6382-8507-EF1EADC59258}" dt="2024-01-05T15:19:32.891" v="1"/>
          <ac:spMkLst>
            <pc:docMk/>
            <pc:sldMk cId="1311646838" sldId="283"/>
            <ac:spMk id="6" creationId="{8DAA5E45-32B1-9405-244C-047D549C3362}"/>
          </ac:spMkLst>
        </pc:spChg>
        <pc:picChg chg="add mod">
          <ac:chgData name="Mary Agbozo-Sarfo" userId="S::mary.agbozo-sarfo@bbec.bdat-academies.org::96ffd5b8-0f38-4d33-a178-12f655eefb7b" providerId="AD" clId="Web-{129A76CB-0377-6382-8507-EF1EADC59258}" dt="2024-01-05T15:19:51.720" v="7" actId="14100"/>
          <ac:picMkLst>
            <pc:docMk/>
            <pc:sldMk cId="1311646838" sldId="283"/>
            <ac:picMk id="2" creationId="{1F5F6A90-7441-C3BF-55C6-CDF1415B9BE1}"/>
          </ac:picMkLst>
        </pc:picChg>
        <pc:picChg chg="del">
          <ac:chgData name="Mary Agbozo-Sarfo" userId="S::mary.agbozo-sarfo@bbec.bdat-academies.org::96ffd5b8-0f38-4d33-a178-12f655eefb7b" providerId="AD" clId="Web-{129A76CB-0377-6382-8507-EF1EADC59258}" dt="2024-01-05T15:19:08.811" v="0"/>
          <ac:picMkLst>
            <pc:docMk/>
            <pc:sldMk cId="1311646838" sldId="283"/>
            <ac:picMk id="5" creationId="{5BE029D3-335C-772B-C5E0-7633A15A65BB}"/>
          </ac:picMkLst>
        </pc:picChg>
      </pc:sldChg>
      <pc:sldChg chg="del">
        <pc:chgData name="Mary Agbozo-Sarfo" userId="S::mary.agbozo-sarfo@bbec.bdat-academies.org::96ffd5b8-0f38-4d33-a178-12f655eefb7b" providerId="AD" clId="Web-{129A76CB-0377-6382-8507-EF1EADC59258}" dt="2024-01-05T15:37:47.519" v="10"/>
        <pc:sldMkLst>
          <pc:docMk/>
          <pc:sldMk cId="489373635" sldId="284"/>
        </pc:sldMkLst>
      </pc:sldChg>
    </pc:docChg>
  </pc:docChgLst>
  <pc:docChgLst>
    <pc:chgData name="Mary Agbozo-Sarfo" userId="S::mary.agbozo-sarfo@bbec.bdat-academies.org::96ffd5b8-0f38-4d33-a178-12f655eefb7b" providerId="AD" clId="Web-{6653CC44-C1B8-09ED-8C12-06473C484585}"/>
    <pc:docChg chg="modSld">
      <pc:chgData name="Mary Agbozo-Sarfo" userId="S::mary.agbozo-sarfo@bbec.bdat-academies.org::96ffd5b8-0f38-4d33-a178-12f655eefb7b" providerId="AD" clId="Web-{6653CC44-C1B8-09ED-8C12-06473C484585}" dt="2024-01-08T10:54:51.855" v="53" actId="1076"/>
      <pc:docMkLst>
        <pc:docMk/>
      </pc:docMkLst>
      <pc:sldChg chg="modSp">
        <pc:chgData name="Mary Agbozo-Sarfo" userId="S::mary.agbozo-sarfo@bbec.bdat-academies.org::96ffd5b8-0f38-4d33-a178-12f655eefb7b" providerId="AD" clId="Web-{6653CC44-C1B8-09ED-8C12-06473C484585}" dt="2024-01-08T10:54:51.855" v="53" actId="1076"/>
        <pc:sldMkLst>
          <pc:docMk/>
          <pc:sldMk cId="1067493520" sldId="261"/>
        </pc:sldMkLst>
        <pc:spChg chg="mod">
          <ac:chgData name="Mary Agbozo-Sarfo" userId="S::mary.agbozo-sarfo@bbec.bdat-academies.org::96ffd5b8-0f38-4d33-a178-12f655eefb7b" providerId="AD" clId="Web-{6653CC44-C1B8-09ED-8C12-06473C484585}" dt="2024-01-08T10:50:41.536" v="37" actId="1076"/>
          <ac:spMkLst>
            <pc:docMk/>
            <pc:sldMk cId="1067493520" sldId="261"/>
            <ac:spMk id="12" creationId="{73F8440E-A31D-4509-8969-34ACC67F173F}"/>
          </ac:spMkLst>
        </pc:spChg>
        <pc:spChg chg="mod">
          <ac:chgData name="Mary Agbozo-Sarfo" userId="S::mary.agbozo-sarfo@bbec.bdat-academies.org::96ffd5b8-0f38-4d33-a178-12f655eefb7b" providerId="AD" clId="Web-{6653CC44-C1B8-09ED-8C12-06473C484585}" dt="2024-01-08T10:50:49.411" v="39" actId="1076"/>
          <ac:spMkLst>
            <pc:docMk/>
            <pc:sldMk cId="1067493520" sldId="261"/>
            <ac:spMk id="45" creationId="{10FC4DB0-9F34-AF5A-8DF6-4DCB23B4C7DE}"/>
          </ac:spMkLst>
        </pc:spChg>
        <pc:spChg chg="mod">
          <ac:chgData name="Mary Agbozo-Sarfo" userId="S::mary.agbozo-sarfo@bbec.bdat-academies.org::96ffd5b8-0f38-4d33-a178-12f655eefb7b" providerId="AD" clId="Web-{6653CC44-C1B8-09ED-8C12-06473C484585}" dt="2024-01-08T10:50:44.973" v="38" actId="1076"/>
          <ac:spMkLst>
            <pc:docMk/>
            <pc:sldMk cId="1067493520" sldId="261"/>
            <ac:spMk id="46" creationId="{32F640B1-0E62-2D92-57AB-77E5B5583985}"/>
          </ac:spMkLst>
        </pc:spChg>
        <pc:spChg chg="mod">
          <ac:chgData name="Mary Agbozo-Sarfo" userId="S::mary.agbozo-sarfo@bbec.bdat-academies.org::96ffd5b8-0f38-4d33-a178-12f655eefb7b" providerId="AD" clId="Web-{6653CC44-C1B8-09ED-8C12-06473C484585}" dt="2024-01-08T10:51:02.942" v="41" actId="1076"/>
          <ac:spMkLst>
            <pc:docMk/>
            <pc:sldMk cId="1067493520" sldId="261"/>
            <ac:spMk id="47" creationId="{B989B3A3-31B8-7A0D-E60F-E00AD67DE616}"/>
          </ac:spMkLst>
        </pc:spChg>
        <pc:spChg chg="mod">
          <ac:chgData name="Mary Agbozo-Sarfo" userId="S::mary.agbozo-sarfo@bbec.bdat-academies.org::96ffd5b8-0f38-4d33-a178-12f655eefb7b" providerId="AD" clId="Web-{6653CC44-C1B8-09ED-8C12-06473C484585}" dt="2024-01-08T10:54:46.042" v="52" actId="1076"/>
          <ac:spMkLst>
            <pc:docMk/>
            <pc:sldMk cId="1067493520" sldId="261"/>
            <ac:spMk id="49" creationId="{BE479821-E723-3A79-E027-FE106676CE3C}"/>
          </ac:spMkLst>
        </pc:spChg>
        <pc:graphicFrameChg chg="mod modGraphic">
          <ac:chgData name="Mary Agbozo-Sarfo" userId="S::mary.agbozo-sarfo@bbec.bdat-academies.org::96ffd5b8-0f38-4d33-a178-12f655eefb7b" providerId="AD" clId="Web-{6653CC44-C1B8-09ED-8C12-06473C484585}" dt="2024-01-08T10:09:49.366" v="4" actId="1076"/>
          <ac:graphicFrameMkLst>
            <pc:docMk/>
            <pc:sldMk cId="1067493520" sldId="261"/>
            <ac:graphicFrameMk id="34" creationId="{568B44F7-7302-0012-716B-1E307662D223}"/>
          </ac:graphicFrameMkLst>
        </pc:graphicFrameChg>
        <pc:graphicFrameChg chg="mod">
          <ac:chgData name="Mary Agbozo-Sarfo" userId="S::mary.agbozo-sarfo@bbec.bdat-academies.org::96ffd5b8-0f38-4d33-a178-12f655eefb7b" providerId="AD" clId="Web-{6653CC44-C1B8-09ED-8C12-06473C484585}" dt="2024-01-08T10:09:52.288" v="5" actId="1076"/>
          <ac:graphicFrameMkLst>
            <pc:docMk/>
            <pc:sldMk cId="1067493520" sldId="261"/>
            <ac:graphicFrameMk id="35" creationId="{3150A688-D084-C067-4179-85C430AC2DEB}"/>
          </ac:graphicFrameMkLst>
        </pc:graphicFrameChg>
        <pc:graphicFrameChg chg="mod modGraphic">
          <ac:chgData name="Mary Agbozo-Sarfo" userId="S::mary.agbozo-sarfo@bbec.bdat-academies.org::96ffd5b8-0f38-4d33-a178-12f655eefb7b" providerId="AD" clId="Web-{6653CC44-C1B8-09ED-8C12-06473C484585}" dt="2024-01-08T10:51:42.928" v="46"/>
          <ac:graphicFrameMkLst>
            <pc:docMk/>
            <pc:sldMk cId="1067493520" sldId="261"/>
            <ac:graphicFrameMk id="36" creationId="{E76C4140-24E5-AC54-5A43-2584E42FD9B8}"/>
          </ac:graphicFrameMkLst>
        </pc:graphicFrameChg>
        <pc:graphicFrameChg chg="mod modGraphic">
          <ac:chgData name="Mary Agbozo-Sarfo" userId="S::mary.agbozo-sarfo@bbec.bdat-academies.org::96ffd5b8-0f38-4d33-a178-12f655eefb7b" providerId="AD" clId="Web-{6653CC44-C1B8-09ED-8C12-06473C484585}" dt="2024-01-08T10:54:51.855" v="53" actId="1076"/>
          <ac:graphicFrameMkLst>
            <pc:docMk/>
            <pc:sldMk cId="1067493520" sldId="261"/>
            <ac:graphicFrameMk id="64" creationId="{E8D8969B-71E1-1D77-3022-6436AA08034D}"/>
          </ac:graphicFrameMkLst>
        </pc:graphicFrameChg>
        <pc:picChg chg="mod">
          <ac:chgData name="Mary Agbozo-Sarfo" userId="S::mary.agbozo-sarfo@bbec.bdat-academies.org::96ffd5b8-0f38-4d33-a178-12f655eefb7b" providerId="AD" clId="Web-{6653CC44-C1B8-09ED-8C12-06473C484585}" dt="2024-01-08T10:52:47.070" v="48" actId="1076"/>
          <ac:picMkLst>
            <pc:docMk/>
            <pc:sldMk cId="1067493520" sldId="261"/>
            <ac:picMk id="71" creationId="{BCB5634D-16CF-6CB3-36D7-46E3B80DD22E}"/>
          </ac:picMkLst>
        </pc:picChg>
        <pc:picChg chg="mod">
          <ac:chgData name="Mary Agbozo-Sarfo" userId="S::mary.agbozo-sarfo@bbec.bdat-academies.org::96ffd5b8-0f38-4d33-a178-12f655eefb7b" providerId="AD" clId="Web-{6653CC44-C1B8-09ED-8C12-06473C484585}" dt="2024-01-08T10:52:48.273" v="49" actId="1076"/>
          <ac:picMkLst>
            <pc:docMk/>
            <pc:sldMk cId="1067493520" sldId="261"/>
            <ac:picMk id="72" creationId="{C375BD42-A611-3E28-B1FA-A7F9D98DB478}"/>
          </ac:picMkLst>
        </pc:picChg>
        <pc:picChg chg="mod">
          <ac:chgData name="Mary Agbozo-Sarfo" userId="S::mary.agbozo-sarfo@bbec.bdat-academies.org::96ffd5b8-0f38-4d33-a178-12f655eefb7b" providerId="AD" clId="Web-{6653CC44-C1B8-09ED-8C12-06473C484585}" dt="2024-01-08T10:52:45.289" v="47" actId="1076"/>
          <ac:picMkLst>
            <pc:docMk/>
            <pc:sldMk cId="1067493520" sldId="261"/>
            <ac:picMk id="73" creationId="{13EA0DF2-3096-2B4E-A7EA-A6792F6886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8AB53-4F70-4A0E-A1E8-CD87283793A1}" type="datetimeFigureOut">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E0F1B-B8B4-4977-83A7-3D8C753E9F91}" type="slidenum">
              <a:t>‹#›</a:t>
            </a:fld>
            <a:endParaRPr lang="en-US"/>
          </a:p>
        </p:txBody>
      </p:sp>
    </p:spTree>
    <p:extLst>
      <p:ext uri="{BB962C8B-B14F-4D97-AF65-F5344CB8AC3E}">
        <p14:creationId xmlns:p14="http://schemas.microsoft.com/office/powerpoint/2010/main" val="357174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1524B-E493-41D8-82E7-95E1BDA21B94}" type="slidenum">
              <a:t>8</a:t>
            </a:fld>
            <a:endParaRPr lang="en-US"/>
          </a:p>
        </p:txBody>
      </p:sp>
    </p:spTree>
    <p:extLst>
      <p:ext uri="{BB962C8B-B14F-4D97-AF65-F5344CB8AC3E}">
        <p14:creationId xmlns:p14="http://schemas.microsoft.com/office/powerpoint/2010/main" val="313458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1524B-E493-41D8-82E7-95E1BDA21B94}" type="slidenum">
              <a:t>9</a:t>
            </a:fld>
            <a:endParaRPr lang="en-US"/>
          </a:p>
        </p:txBody>
      </p:sp>
    </p:spTree>
    <p:extLst>
      <p:ext uri="{BB962C8B-B14F-4D97-AF65-F5344CB8AC3E}">
        <p14:creationId xmlns:p14="http://schemas.microsoft.com/office/powerpoint/2010/main" val="229658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154"/>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662"/>
            </a:lvl1pPr>
            <a:lvl2pPr marL="316520" indent="0" algn="ctr">
              <a:buNone/>
              <a:defRPr sz="1385"/>
            </a:lvl2pPr>
            <a:lvl3pPr marL="633039" indent="0" algn="ctr">
              <a:buNone/>
              <a:defRPr sz="1246"/>
            </a:lvl3pPr>
            <a:lvl4pPr marL="949559" indent="0" algn="ctr">
              <a:buNone/>
              <a:defRPr sz="1108"/>
            </a:lvl4pPr>
            <a:lvl5pPr marL="1266078" indent="0" algn="ctr">
              <a:buNone/>
              <a:defRPr sz="1108"/>
            </a:lvl5pPr>
            <a:lvl6pPr marL="1582598" indent="0" algn="ctr">
              <a:buNone/>
              <a:defRPr sz="1108"/>
            </a:lvl6pPr>
            <a:lvl7pPr marL="1899117" indent="0" algn="ctr">
              <a:buNone/>
              <a:defRPr sz="1108"/>
            </a:lvl7pPr>
            <a:lvl8pPr marL="2215637" indent="0" algn="ctr">
              <a:buNone/>
              <a:defRPr sz="1108"/>
            </a:lvl8pPr>
            <a:lvl9pPr marL="2532156" indent="0" algn="ctr">
              <a:buNone/>
              <a:defRPr sz="1108"/>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546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1243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883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009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154"/>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662">
                <a:solidFill>
                  <a:schemeClr val="tx1"/>
                </a:solidFill>
              </a:defRPr>
            </a:lvl1pPr>
            <a:lvl2pPr marL="316520" indent="0">
              <a:buNone/>
              <a:defRPr sz="1385">
                <a:solidFill>
                  <a:schemeClr val="tx1">
                    <a:tint val="75000"/>
                  </a:schemeClr>
                </a:solidFill>
              </a:defRPr>
            </a:lvl2pPr>
            <a:lvl3pPr marL="633039" indent="0">
              <a:buNone/>
              <a:defRPr sz="1246">
                <a:solidFill>
                  <a:schemeClr val="tx1">
                    <a:tint val="75000"/>
                  </a:schemeClr>
                </a:solidFill>
              </a:defRPr>
            </a:lvl3pPr>
            <a:lvl4pPr marL="949559" indent="0">
              <a:buNone/>
              <a:defRPr sz="1108">
                <a:solidFill>
                  <a:schemeClr val="tx1">
                    <a:tint val="75000"/>
                  </a:schemeClr>
                </a:solidFill>
              </a:defRPr>
            </a:lvl4pPr>
            <a:lvl5pPr marL="1266078" indent="0">
              <a:buNone/>
              <a:defRPr sz="1108">
                <a:solidFill>
                  <a:schemeClr val="tx1">
                    <a:tint val="75000"/>
                  </a:schemeClr>
                </a:solidFill>
              </a:defRPr>
            </a:lvl5pPr>
            <a:lvl6pPr marL="1582598" indent="0">
              <a:buNone/>
              <a:defRPr sz="1108">
                <a:solidFill>
                  <a:schemeClr val="tx1">
                    <a:tint val="75000"/>
                  </a:schemeClr>
                </a:solidFill>
              </a:defRPr>
            </a:lvl6pPr>
            <a:lvl7pPr marL="1899117" indent="0">
              <a:buNone/>
              <a:defRPr sz="1108">
                <a:solidFill>
                  <a:schemeClr val="tx1">
                    <a:tint val="75000"/>
                  </a:schemeClr>
                </a:solidFill>
              </a:defRPr>
            </a:lvl7pPr>
            <a:lvl8pPr marL="2215637" indent="0">
              <a:buNone/>
              <a:defRPr sz="1108">
                <a:solidFill>
                  <a:schemeClr val="tx1">
                    <a:tint val="75000"/>
                  </a:schemeClr>
                </a:solidFill>
              </a:defRPr>
            </a:lvl8pPr>
            <a:lvl9pPr marL="2532156" indent="0">
              <a:buNone/>
              <a:defRPr sz="110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5095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9405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429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3982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334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215"/>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215"/>
            </a:lvl1pPr>
            <a:lvl2pPr>
              <a:defRPr sz="1938"/>
            </a:lvl2pPr>
            <a:lvl3pPr>
              <a:defRPr sz="1662"/>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108"/>
            </a:lvl1pPr>
            <a:lvl2pPr marL="316520" indent="0">
              <a:buNone/>
              <a:defRPr sz="969"/>
            </a:lvl2pPr>
            <a:lvl3pPr marL="633039" indent="0">
              <a:buNone/>
              <a:defRPr sz="831"/>
            </a:lvl3pPr>
            <a:lvl4pPr marL="949559" indent="0">
              <a:buNone/>
              <a:defRPr sz="692"/>
            </a:lvl4pPr>
            <a:lvl5pPr marL="1266078" indent="0">
              <a:buNone/>
              <a:defRPr sz="692"/>
            </a:lvl5pPr>
            <a:lvl6pPr marL="1582598" indent="0">
              <a:buNone/>
              <a:defRPr sz="692"/>
            </a:lvl6pPr>
            <a:lvl7pPr marL="1899117" indent="0">
              <a:buNone/>
              <a:defRPr sz="692"/>
            </a:lvl7pPr>
            <a:lvl8pPr marL="2215637" indent="0">
              <a:buNone/>
              <a:defRPr sz="692"/>
            </a:lvl8pPr>
            <a:lvl9pPr marL="2532156" indent="0">
              <a:buNone/>
              <a:defRPr sz="69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6881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215"/>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215"/>
            </a:lvl1pPr>
            <a:lvl2pPr marL="316520" indent="0">
              <a:buNone/>
              <a:defRPr sz="1938"/>
            </a:lvl2pPr>
            <a:lvl3pPr marL="633039" indent="0">
              <a:buNone/>
              <a:defRPr sz="1662"/>
            </a:lvl3pPr>
            <a:lvl4pPr marL="949559" indent="0">
              <a:buNone/>
              <a:defRPr sz="1385"/>
            </a:lvl4pPr>
            <a:lvl5pPr marL="1266078" indent="0">
              <a:buNone/>
              <a:defRPr sz="1385"/>
            </a:lvl5pPr>
            <a:lvl6pPr marL="1582598" indent="0">
              <a:buNone/>
              <a:defRPr sz="1385"/>
            </a:lvl6pPr>
            <a:lvl7pPr marL="1899117" indent="0">
              <a:buNone/>
              <a:defRPr sz="1385"/>
            </a:lvl7pPr>
            <a:lvl8pPr marL="2215637" indent="0">
              <a:buNone/>
              <a:defRPr sz="1385"/>
            </a:lvl8pPr>
            <a:lvl9pPr marL="2532156" indent="0">
              <a:buNone/>
              <a:defRPr sz="1385"/>
            </a:lvl9pPr>
          </a:lstStyle>
          <a:p>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108"/>
            </a:lvl1pPr>
            <a:lvl2pPr marL="316520" indent="0">
              <a:buNone/>
              <a:defRPr sz="969"/>
            </a:lvl2pPr>
            <a:lvl3pPr marL="633039" indent="0">
              <a:buNone/>
              <a:defRPr sz="831"/>
            </a:lvl3pPr>
            <a:lvl4pPr marL="949559" indent="0">
              <a:buNone/>
              <a:defRPr sz="692"/>
            </a:lvl4pPr>
            <a:lvl5pPr marL="1266078" indent="0">
              <a:buNone/>
              <a:defRPr sz="692"/>
            </a:lvl5pPr>
            <a:lvl6pPr marL="1582598" indent="0">
              <a:buNone/>
              <a:defRPr sz="692"/>
            </a:lvl6pPr>
            <a:lvl7pPr marL="1899117" indent="0">
              <a:buNone/>
              <a:defRPr sz="692"/>
            </a:lvl7pPr>
            <a:lvl8pPr marL="2215637" indent="0">
              <a:buNone/>
              <a:defRPr sz="692"/>
            </a:lvl8pPr>
            <a:lvl9pPr marL="2532156" indent="0">
              <a:buNone/>
              <a:defRPr sz="69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7931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831">
                <a:solidFill>
                  <a:schemeClr val="tx1">
                    <a:tint val="75000"/>
                  </a:schemeClr>
                </a:solidFill>
              </a:defRPr>
            </a:lvl1pPr>
          </a:lstStyle>
          <a:p>
            <a:fld id="{C764DE79-268F-4C1A-8933-263129D2AF90}" type="datetimeFigureOut">
              <a:rPr lang="en-US" dirty="0"/>
              <a:t>1/8/2024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831">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562279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B5CE57-8D55-4BF3-2B62-6CC8DD510427}"/>
              </a:ext>
            </a:extLst>
          </p:cNvPr>
          <p:cNvSpPr txBox="1"/>
          <p:nvPr/>
        </p:nvSpPr>
        <p:spPr>
          <a:xfrm>
            <a:off x="1347354" y="2957945"/>
            <a:ext cx="4163290" cy="15773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50" dirty="0"/>
              <a:t>Food</a:t>
            </a:r>
            <a:endParaRPr lang="en-US" dirty="0"/>
          </a:p>
        </p:txBody>
      </p:sp>
    </p:spTree>
    <p:extLst>
      <p:ext uri="{BB962C8B-B14F-4D97-AF65-F5344CB8AC3E}">
        <p14:creationId xmlns:p14="http://schemas.microsoft.com/office/powerpoint/2010/main" val="270743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AFF5322-16D0-AFD0-6CC7-26E4141D87F3}"/>
              </a:ext>
            </a:extLst>
          </p:cNvPr>
          <p:cNvGraphicFramePr>
            <a:graphicFrameLocks noGrp="1"/>
          </p:cNvGraphicFramePr>
          <p:nvPr>
            <p:extLst>
              <p:ext uri="{D42A27DB-BD31-4B8C-83A1-F6EECF244321}">
                <p14:modId xmlns:p14="http://schemas.microsoft.com/office/powerpoint/2010/main" val="367567293"/>
              </p:ext>
            </p:extLst>
          </p:nvPr>
        </p:nvGraphicFramePr>
        <p:xfrm>
          <a:off x="-4220308" y="1657276"/>
          <a:ext cx="2328635" cy="2895600"/>
        </p:xfrm>
        <a:graphic>
          <a:graphicData uri="http://schemas.openxmlformats.org/drawingml/2006/table">
            <a:tbl>
              <a:tblPr firstRow="1" bandRow="1">
                <a:tableStyleId>{5C22544A-7EE6-4342-B048-85BDC9FD1C3A}</a:tableStyleId>
              </a:tblPr>
              <a:tblGrid>
                <a:gridCol w="2328635">
                  <a:extLst>
                    <a:ext uri="{9D8B030D-6E8A-4147-A177-3AD203B41FA5}">
                      <a16:colId xmlns:a16="http://schemas.microsoft.com/office/drawing/2014/main" val="1652247567"/>
                    </a:ext>
                  </a:extLst>
                </a:gridCol>
              </a:tblGrid>
              <a:tr h="2702492">
                <a:tc>
                  <a:txBody>
                    <a:bodyPr/>
                    <a:lstStyle/>
                    <a:p>
                      <a:pPr fontAlgn="base"/>
                      <a:r>
                        <a:rPr lang="en-US" sz="800" b="0" u="sng" dirty="0">
                          <a:solidFill>
                            <a:srgbClr val="000000"/>
                          </a:solidFill>
                          <a:effectLst/>
                          <a:latin typeface="Century Gothic"/>
                        </a:rPr>
                        <a:t>Method. </a:t>
                      </a:r>
                      <a:endParaRPr lang="en-US" sz="800" b="1" dirty="0">
                        <a:solidFill>
                          <a:srgbClr val="FFFFFF"/>
                        </a:solidFill>
                        <a:effectLst/>
                      </a:endParaRPr>
                    </a:p>
                    <a:p>
                      <a:pPr marL="342900" lvl="0" indent="-342900" fontAlgn="base">
                        <a:buFont typeface="+mj-lt"/>
                        <a:buAutoNum type="arabicPeriod"/>
                      </a:pPr>
                      <a:r>
                        <a:rPr lang="en-US" sz="800" b="0" dirty="0">
                          <a:solidFill>
                            <a:srgbClr val="000000"/>
                          </a:solidFill>
                          <a:effectLst/>
                          <a:latin typeface="Century Gothic"/>
                        </a:rPr>
                        <a:t>Heat oven as high as it will go (ideally 250C/230C fan/gas 9). Put a baking tray inside the oven to heat up the baking tray.</a:t>
                      </a:r>
                      <a:endParaRPr lang="en-US" sz="800" b="1" dirty="0">
                        <a:solidFill>
                          <a:srgbClr val="FFFFFF"/>
                        </a:solidFill>
                        <a:effectLst/>
                        <a:latin typeface="Arial"/>
                      </a:endParaRPr>
                    </a:p>
                    <a:p>
                      <a:pPr marL="342900" lvl="0" indent="-342900" fontAlgn="base">
                        <a:buFont typeface="+mj-lt"/>
                        <a:buAutoNum type="arabicPeriod"/>
                      </a:pPr>
                      <a:r>
                        <a:rPr lang="en-US" sz="800" b="0" dirty="0">
                          <a:solidFill>
                            <a:srgbClr val="000000"/>
                          </a:solidFill>
                          <a:effectLst/>
                          <a:latin typeface="Century Gothic"/>
                        </a:rPr>
                        <a:t>Add flour, yeast and salt into a large bowl and then mix.</a:t>
                      </a:r>
                      <a:endParaRPr lang="en-US" sz="800" b="1" dirty="0">
                        <a:solidFill>
                          <a:srgbClr val="FFFFFF"/>
                        </a:solidFill>
                        <a:effectLst/>
                        <a:latin typeface="Arial"/>
                      </a:endParaRPr>
                    </a:p>
                    <a:p>
                      <a:pPr marL="342900" lvl="0" indent="-342900" fontAlgn="base">
                        <a:buFont typeface="+mj-lt"/>
                        <a:buAutoNum type="arabicPeriod"/>
                      </a:pPr>
                      <a:r>
                        <a:rPr lang="en-US" sz="800" b="0" dirty="0">
                          <a:solidFill>
                            <a:srgbClr val="000000"/>
                          </a:solidFill>
                          <a:effectLst/>
                          <a:latin typeface="Century Gothic"/>
                        </a:rPr>
                        <a:t>Add in olive oil  and 75 ml water to a large bowl. Bring the mixture together into a soft dough.</a:t>
                      </a:r>
                      <a:endParaRPr lang="en-US" sz="800" b="1" dirty="0">
                        <a:solidFill>
                          <a:srgbClr val="FFFFFF"/>
                        </a:solidFill>
                        <a:effectLst/>
                        <a:latin typeface="Arial"/>
                      </a:endParaRPr>
                    </a:p>
                    <a:p>
                      <a:pPr marL="342900" lvl="0" indent="-342900" fontAlgn="base">
                        <a:buFont typeface="+mj-lt"/>
                        <a:buAutoNum type="arabicPeriod"/>
                      </a:pPr>
                      <a:r>
                        <a:rPr lang="en-US" sz="800" b="0" dirty="0">
                          <a:solidFill>
                            <a:srgbClr val="000000"/>
                          </a:solidFill>
                          <a:effectLst/>
                          <a:latin typeface="Century Gothic"/>
                        </a:rPr>
                        <a:t>Knead for 5-10 mins until you have a soft and smooth dough.</a:t>
                      </a:r>
                      <a:endParaRPr lang="en-US" sz="800" b="1" dirty="0">
                        <a:solidFill>
                          <a:srgbClr val="FFFFFF"/>
                        </a:solidFill>
                        <a:effectLst/>
                        <a:latin typeface="Arial"/>
                      </a:endParaRPr>
                    </a:p>
                    <a:p>
                      <a:pPr marL="342900" lvl="0" indent="-342900" fontAlgn="base">
                        <a:buFont typeface="+mj-lt"/>
                        <a:buAutoNum type="arabicPeriod"/>
                      </a:pPr>
                      <a:r>
                        <a:rPr lang="en-US" sz="800" b="0" dirty="0">
                          <a:solidFill>
                            <a:srgbClr val="000000"/>
                          </a:solidFill>
                          <a:effectLst/>
                          <a:latin typeface="Century Gothic"/>
                        </a:rPr>
                        <a:t>Divide the dough into two balls then flatten each into a disc with the palm of your hand. </a:t>
                      </a:r>
                      <a:endParaRPr lang="en-US" sz="800" b="1" dirty="0">
                        <a:solidFill>
                          <a:srgbClr val="FFFFFF"/>
                        </a:solidFill>
                        <a:effectLst/>
                        <a:latin typeface="Arial"/>
                      </a:endParaRPr>
                    </a:p>
                    <a:p>
                      <a:pPr marL="342900" lvl="0" indent="-342900" fontAlgn="base">
                        <a:buFont typeface="+mj-lt"/>
                        <a:buAutoNum type="arabicPeriod"/>
                      </a:pPr>
                      <a:r>
                        <a:rPr lang="en-US" sz="800" b="0" dirty="0">
                          <a:solidFill>
                            <a:srgbClr val="000000"/>
                          </a:solidFill>
                          <a:effectLst/>
                          <a:latin typeface="Century Gothic"/>
                        </a:rPr>
                        <a:t>Roll each disc into an oval, around 20cm long, 15cm wide and 3-5mm thick.</a:t>
                      </a:r>
                      <a:endParaRPr lang="en-US" sz="800" b="1" dirty="0">
                        <a:solidFill>
                          <a:srgbClr val="FFFFFF"/>
                        </a:solidFill>
                        <a:effectLst/>
                        <a:latin typeface="Arial"/>
                      </a:endParaRPr>
                    </a:p>
                    <a:p>
                      <a:pPr marL="342900" lvl="0" indent="-342900" fontAlgn="base">
                        <a:buFont typeface="+mj-lt"/>
                        <a:buAutoNum type="arabicPeriod"/>
                      </a:pPr>
                      <a:r>
                        <a:rPr lang="en-US" sz="800" b="0">
                          <a:solidFill>
                            <a:srgbClr val="000000"/>
                          </a:solidFill>
                          <a:effectLst/>
                          <a:latin typeface="Century Gothic"/>
                        </a:rPr>
                        <a:t>Take out the hot tray from the oven. </a:t>
                      </a:r>
                      <a:r>
                        <a:rPr lang="en-US" sz="800" b="0" dirty="0">
                          <a:solidFill>
                            <a:srgbClr val="000000"/>
                          </a:solidFill>
                          <a:effectLst/>
                          <a:latin typeface="Century Gothic"/>
                        </a:rPr>
                        <a:t>Dust with flour then place your pittas directly onto it. Bake for 4-5 mins, or until the pittas have puffed up and are a pale golden </a:t>
                      </a:r>
                      <a:r>
                        <a:rPr lang="en-US" sz="800" b="0" err="1">
                          <a:solidFill>
                            <a:srgbClr val="000000"/>
                          </a:solidFill>
                          <a:effectLst/>
                          <a:latin typeface="Century Gothic"/>
                        </a:rPr>
                        <a:t>colour</a:t>
                      </a:r>
                      <a:r>
                        <a:rPr lang="en-US" sz="800" b="0" dirty="0">
                          <a:solidFill>
                            <a:srgbClr val="000000"/>
                          </a:solidFill>
                          <a:effectLst/>
                          <a:latin typeface="Century Gothic"/>
                        </a:rPr>
                        <a:t>. </a:t>
                      </a:r>
                      <a:endParaRPr lang="en-US" sz="800" b="1" dirty="0">
                        <a:solidFill>
                          <a:srgbClr val="FFFFFF"/>
                        </a:solidFill>
                        <a:effectLst/>
                        <a:latin typeface="Arial"/>
                      </a:endParaRPr>
                    </a:p>
                  </a:txBody>
                  <a:tcPr>
                    <a:lnL w="18412" cap="flat" cmpd="sng" algn="ctr">
                      <a:solidFill>
                        <a:srgbClr val="000000"/>
                      </a:solidFill>
                      <a:prstDash val="solid"/>
                      <a:round/>
                      <a:headEnd type="none" w="med" len="med"/>
                      <a:tailEnd type="none" w="med" len="med"/>
                    </a:lnL>
                    <a:lnR w="18412" cap="flat" cmpd="sng" algn="ctr">
                      <a:solidFill>
                        <a:srgbClr val="000000"/>
                      </a:solidFill>
                      <a:prstDash val="solid"/>
                      <a:round/>
                      <a:headEnd type="none" w="med" len="med"/>
                      <a:tailEnd type="none" w="med" len="med"/>
                    </a:lnR>
                    <a:lnT w="18412" cap="flat" cmpd="sng" algn="ctr">
                      <a:solidFill>
                        <a:srgbClr val="000000"/>
                      </a:solidFill>
                      <a:prstDash val="solid"/>
                      <a:round/>
                      <a:headEnd type="none" w="med" len="med"/>
                      <a:tailEnd type="none" w="med" len="med"/>
                    </a:lnT>
                    <a:lnB w="18412"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2117648"/>
                  </a:ext>
                </a:extLst>
              </a:tr>
            </a:tbl>
          </a:graphicData>
        </a:graphic>
      </p:graphicFrame>
      <p:pic>
        <p:nvPicPr>
          <p:cNvPr id="9" name="Picture 8" descr="Pitta bread on a chopping board with hummus">
            <a:extLst>
              <a:ext uri="{FF2B5EF4-FFF2-40B4-BE49-F238E27FC236}">
                <a16:creationId xmlns:a16="http://schemas.microsoft.com/office/drawing/2014/main" id="{8579D4CC-0C28-4109-6EA9-054B320FBCAA}"/>
              </a:ext>
            </a:extLst>
          </p:cNvPr>
          <p:cNvPicPr>
            <a:picLocks noChangeAspect="1"/>
          </p:cNvPicPr>
          <p:nvPr/>
        </p:nvPicPr>
        <p:blipFill>
          <a:blip r:embed="rId2"/>
          <a:stretch>
            <a:fillRect/>
          </a:stretch>
        </p:blipFill>
        <p:spPr>
          <a:xfrm rot="-5400000">
            <a:off x="2656425" y="314923"/>
            <a:ext cx="982831" cy="914437"/>
          </a:xfrm>
          <a:prstGeom prst="rect">
            <a:avLst/>
          </a:prstGeom>
        </p:spPr>
      </p:pic>
      <p:pic>
        <p:nvPicPr>
          <p:cNvPr id="5" name="Picture 4" descr="A recipe list with text&#10;&#10;Description automatically generated">
            <a:extLst>
              <a:ext uri="{FF2B5EF4-FFF2-40B4-BE49-F238E27FC236}">
                <a16:creationId xmlns:a16="http://schemas.microsoft.com/office/drawing/2014/main" id="{D7EB4117-A386-D238-F3A2-514C937AC924}"/>
              </a:ext>
            </a:extLst>
          </p:cNvPr>
          <p:cNvPicPr>
            <a:picLocks noChangeAspect="1"/>
          </p:cNvPicPr>
          <p:nvPr/>
        </p:nvPicPr>
        <p:blipFill>
          <a:blip r:embed="rId3"/>
          <a:stretch>
            <a:fillRect/>
          </a:stretch>
        </p:blipFill>
        <p:spPr>
          <a:xfrm rot="16200000">
            <a:off x="3904744" y="2636242"/>
            <a:ext cx="2355108" cy="3290133"/>
          </a:xfrm>
          <a:prstGeom prst="rect">
            <a:avLst/>
          </a:prstGeom>
        </p:spPr>
      </p:pic>
      <p:grpSp>
        <p:nvGrpSpPr>
          <p:cNvPr id="12" name="Group 11">
            <a:extLst>
              <a:ext uri="{FF2B5EF4-FFF2-40B4-BE49-F238E27FC236}">
                <a16:creationId xmlns:a16="http://schemas.microsoft.com/office/drawing/2014/main" id="{406D888E-E275-2B9C-2E78-572AD378B8B1}"/>
              </a:ext>
            </a:extLst>
          </p:cNvPr>
          <p:cNvGrpSpPr/>
          <p:nvPr/>
        </p:nvGrpSpPr>
        <p:grpSpPr>
          <a:xfrm>
            <a:off x="156380" y="204356"/>
            <a:ext cx="6662353" cy="9653154"/>
            <a:chOff x="156380" y="204356"/>
            <a:chExt cx="6662353" cy="9653154"/>
          </a:xfrm>
        </p:grpSpPr>
        <p:pic>
          <p:nvPicPr>
            <p:cNvPr id="2" name="Picture 2" descr="Graphical user interface, text, application&#10;&#10;Description automatically generated">
              <a:extLst>
                <a:ext uri="{FF2B5EF4-FFF2-40B4-BE49-F238E27FC236}">
                  <a16:creationId xmlns:a16="http://schemas.microsoft.com/office/drawing/2014/main" id="{8A607AF4-26D4-9A22-6FE3-613BF5153BA7}"/>
                </a:ext>
              </a:extLst>
            </p:cNvPr>
            <p:cNvPicPr>
              <a:picLocks noChangeAspect="1"/>
            </p:cNvPicPr>
            <p:nvPr/>
          </p:nvPicPr>
          <p:blipFill>
            <a:blip r:embed="rId4"/>
            <a:stretch>
              <a:fillRect/>
            </a:stretch>
          </p:blipFill>
          <p:spPr>
            <a:xfrm rot="16200000">
              <a:off x="-1362941" y="1723677"/>
              <a:ext cx="9653154" cy="6614511"/>
            </a:xfrm>
            <a:prstGeom prst="rect">
              <a:avLst/>
            </a:prstGeom>
            <a:ln w="28575">
              <a:solidFill>
                <a:srgbClr val="00B050"/>
              </a:solidFill>
            </a:ln>
          </p:spPr>
        </p:pic>
        <p:pic>
          <p:nvPicPr>
            <p:cNvPr id="3" name="Picture 2" descr="A recipe on a page&#10;&#10;Description automatically generated">
              <a:extLst>
                <a:ext uri="{FF2B5EF4-FFF2-40B4-BE49-F238E27FC236}">
                  <a16:creationId xmlns:a16="http://schemas.microsoft.com/office/drawing/2014/main" id="{05F52C29-2705-FA43-E89E-1C004E6BF79D}"/>
                </a:ext>
              </a:extLst>
            </p:cNvPr>
            <p:cNvPicPr>
              <a:picLocks noChangeAspect="1"/>
            </p:cNvPicPr>
            <p:nvPr/>
          </p:nvPicPr>
          <p:blipFill>
            <a:blip r:embed="rId5"/>
            <a:stretch>
              <a:fillRect/>
            </a:stretch>
          </p:blipFill>
          <p:spPr>
            <a:xfrm rot="16200000">
              <a:off x="3378639" y="3101734"/>
              <a:ext cx="3430994" cy="3339497"/>
            </a:xfrm>
            <a:prstGeom prst="rect">
              <a:avLst/>
            </a:prstGeom>
          </p:spPr>
        </p:pic>
        <p:pic>
          <p:nvPicPr>
            <p:cNvPr id="7" name="Picture 6" descr="A list of recipes on a white background&#10;&#10;Description automatically generated">
              <a:extLst>
                <a:ext uri="{FF2B5EF4-FFF2-40B4-BE49-F238E27FC236}">
                  <a16:creationId xmlns:a16="http://schemas.microsoft.com/office/drawing/2014/main" id="{8657AA71-79FD-F548-DF1F-724B3D908742}"/>
                </a:ext>
              </a:extLst>
            </p:cNvPr>
            <p:cNvPicPr>
              <a:picLocks noChangeAspect="1"/>
            </p:cNvPicPr>
            <p:nvPr/>
          </p:nvPicPr>
          <p:blipFill>
            <a:blip r:embed="rId6"/>
            <a:stretch>
              <a:fillRect/>
            </a:stretch>
          </p:blipFill>
          <p:spPr>
            <a:xfrm rot="16200000">
              <a:off x="4207637" y="-468278"/>
              <a:ext cx="1900177" cy="3322015"/>
            </a:xfrm>
            <a:prstGeom prst="rect">
              <a:avLst/>
            </a:prstGeom>
          </p:spPr>
        </p:pic>
        <p:sp>
          <p:nvSpPr>
            <p:cNvPr id="8" name="Rectangle 7">
              <a:extLst>
                <a:ext uri="{FF2B5EF4-FFF2-40B4-BE49-F238E27FC236}">
                  <a16:creationId xmlns:a16="http://schemas.microsoft.com/office/drawing/2014/main" id="{60D2DCC3-6C8D-3514-0307-516DF783C399}"/>
                </a:ext>
              </a:extLst>
            </p:cNvPr>
            <p:cNvSpPr/>
            <p:nvPr/>
          </p:nvSpPr>
          <p:spPr>
            <a:xfrm rot="16200000">
              <a:off x="4739712" y="1099670"/>
              <a:ext cx="947172" cy="3046988"/>
            </a:xfrm>
            <a:prstGeom prst="rect">
              <a:avLst/>
            </a:prstGeom>
            <a:solidFill>
              <a:schemeClr val="accent6">
                <a:lumMod val="20000"/>
                <a:lumOff val="80000"/>
              </a:schemeClr>
            </a:solidFill>
            <a:ln>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u="sng" dirty="0">
                  <a:latin typeface="Century Gothic"/>
                </a:rPr>
                <a:t>I</a:t>
              </a:r>
              <a:r>
                <a:rPr lang="en-US" sz="1100" u="sng" dirty="0">
                  <a:latin typeface="Century Gothic"/>
                </a:rPr>
                <a:t>ngredients </a:t>
              </a:r>
              <a:endParaRPr lang="en-US" sz="1100" u="sng">
                <a:latin typeface="Century Gothic" panose="020B0502020202020204" pitchFamily="34" charset="0"/>
              </a:endParaRPr>
            </a:p>
            <a:p>
              <a:pPr algn="l">
                <a:buFont typeface="Arial" panose="020B0604020202020204" pitchFamily="34" charset="0"/>
                <a:buChar char="•"/>
              </a:pPr>
              <a:r>
                <a:rPr lang="en-GB" sz="1200" dirty="0">
                  <a:solidFill>
                    <a:srgbClr val="333333"/>
                  </a:solidFill>
                  <a:latin typeface="Century Gothic"/>
                </a:rPr>
                <a:t>1</a:t>
              </a:r>
              <a:r>
                <a:rPr lang="en-GB" sz="1200" b="0" i="0" dirty="0">
                  <a:solidFill>
                    <a:srgbClr val="333333"/>
                  </a:solidFill>
                  <a:effectLst/>
                  <a:latin typeface="Century Gothic"/>
                </a:rPr>
                <a:t> tsp </a:t>
              </a:r>
              <a:r>
                <a:rPr lang="en-GB" sz="1200" b="0" i="0" dirty="0">
                  <a:effectLst/>
                  <a:latin typeface="Century Gothic"/>
                </a:rPr>
                <a:t>fast-action dried yeast</a:t>
              </a:r>
            </a:p>
            <a:p>
              <a:pPr algn="l">
                <a:buFont typeface="Arial" panose="020B0604020202020204" pitchFamily="34" charset="0"/>
                <a:buChar char="•"/>
              </a:pPr>
              <a:r>
                <a:rPr lang="en-GB" sz="1200" b="0" i="0" dirty="0">
                  <a:effectLst/>
                  <a:latin typeface="Century Gothic"/>
                </a:rPr>
                <a:t>125g strong white bread flour, plus extra for dusting</a:t>
              </a:r>
            </a:p>
            <a:p>
              <a:pPr algn="l">
                <a:buFont typeface="Arial" panose="020B0604020202020204" pitchFamily="34" charset="0"/>
                <a:buChar char="•"/>
              </a:pPr>
              <a:r>
                <a:rPr lang="en-GB" sz="1200" b="0" i="0" dirty="0">
                  <a:effectLst/>
                  <a:latin typeface="Century Gothic"/>
                </a:rPr>
                <a:t>2 tsp salt</a:t>
              </a:r>
            </a:p>
            <a:p>
              <a:pPr algn="l">
                <a:buFont typeface="Arial" panose="020B0604020202020204" pitchFamily="34" charset="0"/>
                <a:buChar char="•"/>
              </a:pPr>
              <a:r>
                <a:rPr lang="en-GB" sz="1200" b="0" i="0" dirty="0">
                  <a:effectLst/>
                  <a:latin typeface="Century Gothic"/>
                </a:rPr>
                <a:t>1 tbsp olive oil</a:t>
              </a:r>
            </a:p>
          </p:txBody>
        </p:sp>
        <p:pic>
          <p:nvPicPr>
            <p:cNvPr id="10" name="Picture 9" descr="A recipe list with black text&#10;&#10;Description automatically generated">
              <a:extLst>
                <a:ext uri="{FF2B5EF4-FFF2-40B4-BE49-F238E27FC236}">
                  <a16:creationId xmlns:a16="http://schemas.microsoft.com/office/drawing/2014/main" id="{9A291461-5F95-977A-B025-706C6BC5ED8D}"/>
                </a:ext>
              </a:extLst>
            </p:cNvPr>
            <p:cNvPicPr>
              <a:picLocks noChangeAspect="1"/>
            </p:cNvPicPr>
            <p:nvPr/>
          </p:nvPicPr>
          <p:blipFill>
            <a:blip r:embed="rId7"/>
            <a:stretch>
              <a:fillRect/>
            </a:stretch>
          </p:blipFill>
          <p:spPr>
            <a:xfrm rot="-5400000">
              <a:off x="4974464" y="4650589"/>
              <a:ext cx="1032674" cy="2564048"/>
            </a:xfrm>
            <a:prstGeom prst="rect">
              <a:avLst/>
            </a:prstGeom>
          </p:spPr>
        </p:pic>
      </p:grpSp>
      <p:sp>
        <p:nvSpPr>
          <p:cNvPr id="11" name="TextBox 10">
            <a:extLst>
              <a:ext uri="{FF2B5EF4-FFF2-40B4-BE49-F238E27FC236}">
                <a16:creationId xmlns:a16="http://schemas.microsoft.com/office/drawing/2014/main" id="{EEF9B000-C659-AB38-79C5-134DE1018B93}"/>
              </a:ext>
            </a:extLst>
          </p:cNvPr>
          <p:cNvSpPr txBox="1"/>
          <p:nvPr/>
        </p:nvSpPr>
        <p:spPr>
          <a:xfrm rot="16200000">
            <a:off x="-617973" y="2064649"/>
            <a:ext cx="3622431"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Arial"/>
                <a:cs typeface="Arial"/>
              </a:rPr>
              <a:t>Mediterranean Lamb koftas with Pitta and Tzatziki​</a:t>
            </a:r>
          </a:p>
        </p:txBody>
      </p:sp>
    </p:spTree>
    <p:extLst>
      <p:ext uri="{BB962C8B-B14F-4D97-AF65-F5344CB8AC3E}">
        <p14:creationId xmlns:p14="http://schemas.microsoft.com/office/powerpoint/2010/main" val="2692196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1D3B13E-D057-7FAF-F6B2-1BFB5E8B0FD8}"/>
              </a:ext>
            </a:extLst>
          </p:cNvPr>
          <p:cNvGrpSpPr/>
          <p:nvPr/>
        </p:nvGrpSpPr>
        <p:grpSpPr>
          <a:xfrm rot="-5400000">
            <a:off x="-1311843" y="1736314"/>
            <a:ext cx="9549244" cy="6560658"/>
            <a:chOff x="-1299283" y="1849310"/>
            <a:chExt cx="9549244" cy="6560658"/>
          </a:xfrm>
        </p:grpSpPr>
        <p:pic>
          <p:nvPicPr>
            <p:cNvPr id="2" name="Picture 2" descr="Timeline&#10;&#10;Description automatically generated">
              <a:extLst>
                <a:ext uri="{FF2B5EF4-FFF2-40B4-BE49-F238E27FC236}">
                  <a16:creationId xmlns:a16="http://schemas.microsoft.com/office/drawing/2014/main" id="{28BF59A7-9B27-237D-4CE7-B5B7DB3EB4D5}"/>
                </a:ext>
              </a:extLst>
            </p:cNvPr>
            <p:cNvPicPr>
              <a:picLocks noChangeAspect="1"/>
            </p:cNvPicPr>
            <p:nvPr/>
          </p:nvPicPr>
          <p:blipFill>
            <a:blip r:embed="rId2"/>
            <a:stretch>
              <a:fillRect/>
            </a:stretch>
          </p:blipFill>
          <p:spPr>
            <a:xfrm>
              <a:off x="-1299283" y="1849310"/>
              <a:ext cx="9549244" cy="6560658"/>
            </a:xfrm>
            <a:prstGeom prst="rect">
              <a:avLst/>
            </a:prstGeom>
            <a:ln w="28575">
              <a:solidFill>
                <a:srgbClr val="00B050"/>
              </a:solidFill>
            </a:ln>
          </p:spPr>
        </p:pic>
        <p:pic>
          <p:nvPicPr>
            <p:cNvPr id="3" name="Picture 2" descr="A person cutting vegetables&#10;&#10;Description automatically generated">
              <a:extLst>
                <a:ext uri="{FF2B5EF4-FFF2-40B4-BE49-F238E27FC236}">
                  <a16:creationId xmlns:a16="http://schemas.microsoft.com/office/drawing/2014/main" id="{746DF48B-DC55-E65B-DF2A-351493177309}"/>
                </a:ext>
              </a:extLst>
            </p:cNvPr>
            <p:cNvPicPr>
              <a:picLocks noChangeAspect="1"/>
            </p:cNvPicPr>
            <p:nvPr/>
          </p:nvPicPr>
          <p:blipFill>
            <a:blip r:embed="rId3"/>
            <a:stretch>
              <a:fillRect/>
            </a:stretch>
          </p:blipFill>
          <p:spPr>
            <a:xfrm>
              <a:off x="5815484" y="3322718"/>
              <a:ext cx="2364262" cy="1565621"/>
            </a:xfrm>
            <a:prstGeom prst="rect">
              <a:avLst/>
            </a:prstGeom>
          </p:spPr>
        </p:pic>
      </p:grpSp>
    </p:spTree>
    <p:extLst>
      <p:ext uri="{BB962C8B-B14F-4D97-AF65-F5344CB8AC3E}">
        <p14:creationId xmlns:p14="http://schemas.microsoft.com/office/powerpoint/2010/main" val="410966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B5CE57-8D55-4BF3-2B62-6CC8DD510427}"/>
              </a:ext>
            </a:extLst>
          </p:cNvPr>
          <p:cNvSpPr txBox="1"/>
          <p:nvPr/>
        </p:nvSpPr>
        <p:spPr>
          <a:xfrm>
            <a:off x="1347354" y="2957945"/>
            <a:ext cx="4163290" cy="15773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50" dirty="0"/>
              <a:t>3D</a:t>
            </a:r>
            <a:endParaRPr lang="en-US" dirty="0"/>
          </a:p>
        </p:txBody>
      </p:sp>
    </p:spTree>
    <p:extLst>
      <p:ext uri="{BB962C8B-B14F-4D97-AF65-F5344CB8AC3E}">
        <p14:creationId xmlns:p14="http://schemas.microsoft.com/office/powerpoint/2010/main" val="64588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different, several&#10;&#10;Description automatically generated">
            <a:extLst>
              <a:ext uri="{FF2B5EF4-FFF2-40B4-BE49-F238E27FC236}">
                <a16:creationId xmlns:a16="http://schemas.microsoft.com/office/drawing/2014/main" id="{A73D3018-BC73-DEDA-7D57-8FAC8B00C253}"/>
              </a:ext>
            </a:extLst>
          </p:cNvPr>
          <p:cNvPicPr>
            <a:picLocks noChangeAspect="1"/>
          </p:cNvPicPr>
          <p:nvPr/>
        </p:nvPicPr>
        <p:blipFill>
          <a:blip r:embed="rId2"/>
          <a:stretch>
            <a:fillRect/>
          </a:stretch>
        </p:blipFill>
        <p:spPr>
          <a:xfrm>
            <a:off x="100730" y="6351424"/>
            <a:ext cx="4114572" cy="3329330"/>
          </a:xfrm>
          <a:prstGeom prst="rect">
            <a:avLst/>
          </a:prstGeom>
        </p:spPr>
      </p:pic>
      <p:pic>
        <p:nvPicPr>
          <p:cNvPr id="11" name="Picture 10" descr="A purple and black text&#10;&#10;Description automatically generated">
            <a:extLst>
              <a:ext uri="{FF2B5EF4-FFF2-40B4-BE49-F238E27FC236}">
                <a16:creationId xmlns:a16="http://schemas.microsoft.com/office/drawing/2014/main" id="{9A0A015F-9156-1A5E-C8A4-C9497585C621}"/>
              </a:ext>
            </a:extLst>
          </p:cNvPr>
          <p:cNvPicPr>
            <a:picLocks noChangeAspect="1"/>
          </p:cNvPicPr>
          <p:nvPr/>
        </p:nvPicPr>
        <p:blipFill>
          <a:blip r:embed="rId3"/>
          <a:stretch>
            <a:fillRect/>
          </a:stretch>
        </p:blipFill>
        <p:spPr>
          <a:xfrm>
            <a:off x="3099052" y="34401"/>
            <a:ext cx="3689859" cy="1136493"/>
          </a:xfrm>
          <a:prstGeom prst="rect">
            <a:avLst/>
          </a:prstGeom>
        </p:spPr>
      </p:pic>
      <p:pic>
        <p:nvPicPr>
          <p:cNvPr id="7" name="Picture 6" descr="A phone case with blue leaves on it&#10;&#10;Description automatically generated">
            <a:extLst>
              <a:ext uri="{FF2B5EF4-FFF2-40B4-BE49-F238E27FC236}">
                <a16:creationId xmlns:a16="http://schemas.microsoft.com/office/drawing/2014/main" id="{2F2500E3-C1EE-6D03-63C5-C99782778A9A}"/>
              </a:ext>
            </a:extLst>
          </p:cNvPr>
          <p:cNvPicPr>
            <a:picLocks noChangeAspect="1"/>
          </p:cNvPicPr>
          <p:nvPr/>
        </p:nvPicPr>
        <p:blipFill>
          <a:blip r:embed="rId4"/>
          <a:stretch>
            <a:fillRect/>
          </a:stretch>
        </p:blipFill>
        <p:spPr>
          <a:xfrm>
            <a:off x="1717007" y="2393436"/>
            <a:ext cx="1191128" cy="2181225"/>
          </a:xfrm>
          <a:prstGeom prst="rect">
            <a:avLst/>
          </a:prstGeom>
        </p:spPr>
      </p:pic>
      <p:pic>
        <p:nvPicPr>
          <p:cNvPr id="12" name="Picture 11">
            <a:extLst>
              <a:ext uri="{FF2B5EF4-FFF2-40B4-BE49-F238E27FC236}">
                <a16:creationId xmlns:a16="http://schemas.microsoft.com/office/drawing/2014/main" id="{DB50AC0D-D7E6-BB79-C222-E1F5DFF551FB}"/>
              </a:ext>
            </a:extLst>
          </p:cNvPr>
          <p:cNvPicPr>
            <a:picLocks noChangeAspect="1"/>
          </p:cNvPicPr>
          <p:nvPr/>
        </p:nvPicPr>
        <p:blipFill>
          <a:blip r:embed="rId5"/>
          <a:stretch>
            <a:fillRect/>
          </a:stretch>
        </p:blipFill>
        <p:spPr>
          <a:xfrm>
            <a:off x="247856" y="1261326"/>
            <a:ext cx="1202844" cy="1030449"/>
          </a:xfrm>
          <a:prstGeom prst="rect">
            <a:avLst/>
          </a:prstGeom>
        </p:spPr>
      </p:pic>
      <p:sp>
        <p:nvSpPr>
          <p:cNvPr id="13" name="TextBox 1">
            <a:extLst>
              <a:ext uri="{FF2B5EF4-FFF2-40B4-BE49-F238E27FC236}">
                <a16:creationId xmlns:a16="http://schemas.microsoft.com/office/drawing/2014/main" id="{1EEEB2A8-FCAE-4C4D-8D72-1D347397F56B}"/>
              </a:ext>
            </a:extLst>
          </p:cNvPr>
          <p:cNvSpPr txBox="1"/>
          <p:nvPr/>
        </p:nvSpPr>
        <p:spPr>
          <a:xfrm>
            <a:off x="164829" y="2350046"/>
            <a:ext cx="1560735" cy="2462213"/>
          </a:xfrm>
          <a:prstGeom prst="rect">
            <a:avLst/>
          </a:prstGeom>
          <a:solidFill>
            <a:schemeClr val="tx1"/>
          </a:solid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a:solidFill>
                  <a:srgbClr val="FFFFFF"/>
                </a:solidFill>
                <a:latin typeface="Century Gothic" panose="020B0502020202020204" pitchFamily="34" charset="0"/>
              </a:rPr>
              <a:t>WWF</a:t>
            </a:r>
          </a:p>
          <a:p>
            <a:r>
              <a:rPr lang="en-GB" sz="1100" dirty="0">
                <a:solidFill>
                  <a:srgbClr val="FFFFFF"/>
                </a:solidFill>
                <a:latin typeface="Century Gothic" panose="020B0502020202020204" pitchFamily="34" charset="0"/>
              </a:rPr>
              <a:t>https://www.worldwildlife.org/pages/everything-you-need-to-know-about-coral-bleaching-and-how-we-can-stop-it </a:t>
            </a:r>
          </a:p>
          <a:p>
            <a:r>
              <a:rPr lang="en-GB" sz="1100" b="1" dirty="0">
                <a:solidFill>
                  <a:srgbClr val="FFFFFF"/>
                </a:solidFill>
                <a:latin typeface="Century Gothic" panose="020B0502020202020204" pitchFamily="34" charset="0"/>
              </a:rPr>
              <a:t>Barrier reef organisation </a:t>
            </a:r>
          </a:p>
          <a:p>
            <a:r>
              <a:rPr lang="en-GB" sz="1100" dirty="0">
                <a:solidFill>
                  <a:srgbClr val="FFFFFF"/>
                </a:solidFill>
                <a:latin typeface="Century Gothic" panose="020B0502020202020204" pitchFamily="34" charset="0"/>
              </a:rPr>
              <a:t>https://www.barrierreef.org/the-reef/threats/coral-bleaching </a:t>
            </a:r>
          </a:p>
        </p:txBody>
      </p:sp>
      <p:sp>
        <p:nvSpPr>
          <p:cNvPr id="14" name="Rectangle: Rounded Corners 13">
            <a:extLst>
              <a:ext uri="{FF2B5EF4-FFF2-40B4-BE49-F238E27FC236}">
                <a16:creationId xmlns:a16="http://schemas.microsoft.com/office/drawing/2014/main" id="{0D7EB2D1-A7EB-F2B9-1984-8C6F081E411C}"/>
              </a:ext>
            </a:extLst>
          </p:cNvPr>
          <p:cNvSpPr/>
          <p:nvPr/>
        </p:nvSpPr>
        <p:spPr>
          <a:xfrm>
            <a:off x="3329339" y="1258009"/>
            <a:ext cx="2359884" cy="655422"/>
          </a:xfrm>
          <a:prstGeom prst="roundRect">
            <a:avLst/>
          </a:prstGeom>
          <a:solidFill>
            <a:srgbClr val="E686DF"/>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b="1" dirty="0">
                <a:solidFill>
                  <a:schemeClr val="tx1"/>
                </a:solidFill>
                <a:latin typeface="Century Gothic" panose="020B0502020202020204" pitchFamily="34" charset="0"/>
                <a:cs typeface="Calibri"/>
              </a:rPr>
              <a:t>Investigating the work of others </a:t>
            </a:r>
            <a:r>
              <a:rPr lang="en-US" b="1" dirty="0">
                <a:solidFill>
                  <a:schemeClr val="tx1"/>
                </a:solidFill>
                <a:latin typeface="Century Gothic" panose="020B0502020202020204" pitchFamily="34" charset="0"/>
                <a:cs typeface="Calibri"/>
              </a:rPr>
              <a:t>Henri Matisse</a:t>
            </a:r>
            <a:endParaRPr lang="en-US" sz="1100" b="1" dirty="0">
              <a:solidFill>
                <a:schemeClr val="tx1"/>
              </a:solidFill>
              <a:latin typeface="Century Gothic" panose="020B0502020202020204" pitchFamily="34" charset="0"/>
              <a:cs typeface="Calibri"/>
            </a:endParaRPr>
          </a:p>
        </p:txBody>
      </p:sp>
      <p:pic>
        <p:nvPicPr>
          <p:cNvPr id="15" name="Picture 14" descr="A collage of different designs&#10;&#10;Description automatically generated">
            <a:extLst>
              <a:ext uri="{FF2B5EF4-FFF2-40B4-BE49-F238E27FC236}">
                <a16:creationId xmlns:a16="http://schemas.microsoft.com/office/drawing/2014/main" id="{E514FC60-10F7-296E-AF91-D75090A49F96}"/>
              </a:ext>
            </a:extLst>
          </p:cNvPr>
          <p:cNvPicPr>
            <a:picLocks noChangeAspect="1"/>
          </p:cNvPicPr>
          <p:nvPr/>
        </p:nvPicPr>
        <p:blipFill rotWithShape="1">
          <a:blip r:embed="rId6"/>
          <a:srcRect t="-951" r="26816" b="57447"/>
          <a:stretch/>
        </p:blipFill>
        <p:spPr>
          <a:xfrm>
            <a:off x="164678" y="74261"/>
            <a:ext cx="1897641" cy="1136454"/>
          </a:xfrm>
          <a:prstGeom prst="rect">
            <a:avLst/>
          </a:prstGeom>
        </p:spPr>
      </p:pic>
      <p:pic>
        <p:nvPicPr>
          <p:cNvPr id="16" name="Picture 15" descr="A colorful leaves on a white background&#10;&#10;Description automatically generated">
            <a:extLst>
              <a:ext uri="{FF2B5EF4-FFF2-40B4-BE49-F238E27FC236}">
                <a16:creationId xmlns:a16="http://schemas.microsoft.com/office/drawing/2014/main" id="{8C37AA00-3936-3884-00B5-85D119427494}"/>
              </a:ext>
            </a:extLst>
          </p:cNvPr>
          <p:cNvPicPr>
            <a:picLocks noChangeAspect="1"/>
          </p:cNvPicPr>
          <p:nvPr/>
        </p:nvPicPr>
        <p:blipFill>
          <a:blip r:embed="rId7"/>
          <a:stretch>
            <a:fillRect/>
          </a:stretch>
        </p:blipFill>
        <p:spPr>
          <a:xfrm>
            <a:off x="5226101" y="2017218"/>
            <a:ext cx="1495673" cy="1364273"/>
          </a:xfrm>
          <a:prstGeom prst="rect">
            <a:avLst/>
          </a:prstGeom>
        </p:spPr>
      </p:pic>
      <p:sp>
        <p:nvSpPr>
          <p:cNvPr id="18" name="Rectangle: Rounded Corners 17">
            <a:extLst>
              <a:ext uri="{FF2B5EF4-FFF2-40B4-BE49-F238E27FC236}">
                <a16:creationId xmlns:a16="http://schemas.microsoft.com/office/drawing/2014/main" id="{4A499F0D-FE64-000F-7646-606D47D89B86}"/>
              </a:ext>
            </a:extLst>
          </p:cNvPr>
          <p:cNvSpPr/>
          <p:nvPr/>
        </p:nvSpPr>
        <p:spPr>
          <a:xfrm>
            <a:off x="4390491" y="4814242"/>
            <a:ext cx="2259645" cy="321277"/>
          </a:xfrm>
          <a:prstGeom prst="roundRect">
            <a:avLst/>
          </a:prstGeom>
          <a:solidFill>
            <a:srgbClr val="E686DF"/>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600" b="1" dirty="0">
                <a:solidFill>
                  <a:schemeClr val="tx1"/>
                </a:solidFill>
                <a:latin typeface="Century Gothic" panose="020B0502020202020204" pitchFamily="34" charset="0"/>
                <a:cs typeface="Calibri"/>
              </a:rPr>
              <a:t>The design brief (2)</a:t>
            </a:r>
          </a:p>
        </p:txBody>
      </p:sp>
      <p:sp>
        <p:nvSpPr>
          <p:cNvPr id="19" name="TextBox 1">
            <a:extLst>
              <a:ext uri="{FF2B5EF4-FFF2-40B4-BE49-F238E27FC236}">
                <a16:creationId xmlns:a16="http://schemas.microsoft.com/office/drawing/2014/main" id="{0C7EFE21-FC1B-056C-893F-EBE32CADD276}"/>
              </a:ext>
            </a:extLst>
          </p:cNvPr>
          <p:cNvSpPr txBox="1"/>
          <p:nvPr/>
        </p:nvSpPr>
        <p:spPr>
          <a:xfrm>
            <a:off x="4410254" y="5244752"/>
            <a:ext cx="2221965" cy="769441"/>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kern="1200" dirty="0">
                <a:effectLst/>
                <a:latin typeface="Century Gothic" panose="020B0502020202020204" pitchFamily="34" charset="0"/>
                <a:ea typeface="Times New Roman" panose="02020603050405020304" pitchFamily="18" charset="0"/>
                <a:cs typeface="Arial" panose="020B0604020202020204" pitchFamily="34" charset="0"/>
              </a:rPr>
              <a:t> Make a Sealife themed keyring/pendent</a:t>
            </a:r>
            <a:r>
              <a:rPr lang="en-US" sz="1100" dirty="0">
                <a:latin typeface="Century Gothic" panose="020B0502020202020204" pitchFamily="34" charset="0"/>
              </a:rPr>
              <a:t> to be sold on the Ocean Conservation Trust (OCT) website</a:t>
            </a:r>
            <a:r>
              <a:rPr lang="en-GB" sz="1100" dirty="0">
                <a:latin typeface="Century Gothic" panose="020B0502020202020204" pitchFamily="34" charset="0"/>
                <a:cs typeface="Arial" panose="020B0604020202020204" pitchFamily="34" charset="0"/>
              </a:rPr>
              <a:t>.</a:t>
            </a:r>
            <a:endParaRPr lang="en-US" sz="1100" b="0" i="0" dirty="0">
              <a:solidFill>
                <a:srgbClr val="000000"/>
              </a:solidFill>
              <a:effectLst/>
              <a:latin typeface="Century Gothic" panose="020B0502020202020204" pitchFamily="34" charset="0"/>
            </a:endParaRPr>
          </a:p>
        </p:txBody>
      </p:sp>
      <p:pic>
        <p:nvPicPr>
          <p:cNvPr id="20" name="Picture 19" descr="A person standing on a rock next to a body of water&#10;&#10;Description automatically generated">
            <a:extLst>
              <a:ext uri="{FF2B5EF4-FFF2-40B4-BE49-F238E27FC236}">
                <a16:creationId xmlns:a16="http://schemas.microsoft.com/office/drawing/2014/main" id="{13D5CD09-36B7-FD59-66FF-DFDB13FAA68F}"/>
              </a:ext>
            </a:extLst>
          </p:cNvPr>
          <p:cNvPicPr>
            <a:picLocks noChangeAspect="1"/>
          </p:cNvPicPr>
          <p:nvPr/>
        </p:nvPicPr>
        <p:blipFill>
          <a:blip r:embed="rId8"/>
          <a:stretch>
            <a:fillRect/>
          </a:stretch>
        </p:blipFill>
        <p:spPr>
          <a:xfrm>
            <a:off x="1846403" y="4978503"/>
            <a:ext cx="2514951" cy="1304949"/>
          </a:xfrm>
          <a:prstGeom prst="rect">
            <a:avLst/>
          </a:prstGeom>
        </p:spPr>
      </p:pic>
      <p:pic>
        <p:nvPicPr>
          <p:cNvPr id="3" name="Picture 2" descr="A collage of different corals&#10;&#10;Description automatically generated">
            <a:extLst>
              <a:ext uri="{FF2B5EF4-FFF2-40B4-BE49-F238E27FC236}">
                <a16:creationId xmlns:a16="http://schemas.microsoft.com/office/drawing/2014/main" id="{BBBA6951-62FF-F12A-22A4-99830F3D907E}"/>
              </a:ext>
            </a:extLst>
          </p:cNvPr>
          <p:cNvPicPr>
            <a:picLocks noChangeAspect="1"/>
          </p:cNvPicPr>
          <p:nvPr/>
        </p:nvPicPr>
        <p:blipFill rotWithShape="1">
          <a:blip r:embed="rId9"/>
          <a:srcRect l="3163" b="7143"/>
          <a:stretch/>
        </p:blipFill>
        <p:spPr>
          <a:xfrm>
            <a:off x="179118" y="4876666"/>
            <a:ext cx="1531819" cy="1382932"/>
          </a:xfrm>
          <a:prstGeom prst="rect">
            <a:avLst/>
          </a:prstGeom>
        </p:spPr>
      </p:pic>
      <p:pic>
        <p:nvPicPr>
          <p:cNvPr id="4" name="Picture 3" descr="A colorful art piece with white and red shapes&#10;&#10;Description automatically generated">
            <a:extLst>
              <a:ext uri="{FF2B5EF4-FFF2-40B4-BE49-F238E27FC236}">
                <a16:creationId xmlns:a16="http://schemas.microsoft.com/office/drawing/2014/main" id="{BDAC842E-672C-2E1F-BFD6-3923F745630C}"/>
              </a:ext>
            </a:extLst>
          </p:cNvPr>
          <p:cNvPicPr>
            <a:picLocks noChangeAspect="1"/>
          </p:cNvPicPr>
          <p:nvPr/>
        </p:nvPicPr>
        <p:blipFill>
          <a:blip r:embed="rId10"/>
          <a:stretch>
            <a:fillRect/>
          </a:stretch>
        </p:blipFill>
        <p:spPr>
          <a:xfrm>
            <a:off x="5227831" y="3412992"/>
            <a:ext cx="1492217" cy="1359962"/>
          </a:xfrm>
          <a:prstGeom prst="rect">
            <a:avLst/>
          </a:prstGeom>
        </p:spPr>
      </p:pic>
      <p:pic>
        <p:nvPicPr>
          <p:cNvPr id="6" name="Picture 5" descr="A phone case with a colorful design&#10;&#10;Description automatically generated">
            <a:extLst>
              <a:ext uri="{FF2B5EF4-FFF2-40B4-BE49-F238E27FC236}">
                <a16:creationId xmlns:a16="http://schemas.microsoft.com/office/drawing/2014/main" id="{46E3C5BE-2938-A1EA-A84F-8F9E41DC4781}"/>
              </a:ext>
            </a:extLst>
          </p:cNvPr>
          <p:cNvPicPr>
            <a:picLocks noChangeAspect="1"/>
          </p:cNvPicPr>
          <p:nvPr/>
        </p:nvPicPr>
        <p:blipFill rotWithShape="1">
          <a:blip r:embed="rId11"/>
          <a:srcRect l="2827" t="526" r="6061" b="-788"/>
          <a:stretch/>
        </p:blipFill>
        <p:spPr>
          <a:xfrm>
            <a:off x="3794617" y="1946135"/>
            <a:ext cx="1361944" cy="2868664"/>
          </a:xfrm>
          <a:prstGeom prst="rect">
            <a:avLst/>
          </a:prstGeom>
        </p:spPr>
      </p:pic>
      <p:pic>
        <p:nvPicPr>
          <p:cNvPr id="5" name="Picture 4" descr="A group of colorful plants&#10;&#10;Description automatically generated">
            <a:extLst>
              <a:ext uri="{FF2B5EF4-FFF2-40B4-BE49-F238E27FC236}">
                <a16:creationId xmlns:a16="http://schemas.microsoft.com/office/drawing/2014/main" id="{B5F8D7E9-85DF-DE97-4012-40290D302CEA}"/>
              </a:ext>
            </a:extLst>
          </p:cNvPr>
          <p:cNvPicPr>
            <a:picLocks noChangeAspect="1"/>
          </p:cNvPicPr>
          <p:nvPr/>
        </p:nvPicPr>
        <p:blipFill>
          <a:blip r:embed="rId12"/>
          <a:stretch>
            <a:fillRect/>
          </a:stretch>
        </p:blipFill>
        <p:spPr>
          <a:xfrm>
            <a:off x="1573099" y="1049983"/>
            <a:ext cx="1730155" cy="1315032"/>
          </a:xfrm>
          <a:prstGeom prst="rect">
            <a:avLst/>
          </a:prstGeom>
        </p:spPr>
      </p:pic>
      <p:pic>
        <p:nvPicPr>
          <p:cNvPr id="8" name="Picture 7" descr="Coral Phone Cases for Sale | Redbubble">
            <a:extLst>
              <a:ext uri="{FF2B5EF4-FFF2-40B4-BE49-F238E27FC236}">
                <a16:creationId xmlns:a16="http://schemas.microsoft.com/office/drawing/2014/main" id="{A417E599-1116-E2ED-5866-DD2B28577844}"/>
              </a:ext>
            </a:extLst>
          </p:cNvPr>
          <p:cNvPicPr>
            <a:picLocks noChangeAspect="1"/>
          </p:cNvPicPr>
          <p:nvPr/>
        </p:nvPicPr>
        <p:blipFill rotWithShape="1">
          <a:blip r:embed="rId13"/>
          <a:srcRect l="24176" t="438" r="23368" b="1535"/>
          <a:stretch/>
        </p:blipFill>
        <p:spPr>
          <a:xfrm>
            <a:off x="2880588" y="2798587"/>
            <a:ext cx="1152761" cy="2124443"/>
          </a:xfrm>
          <a:prstGeom prst="rect">
            <a:avLst/>
          </a:prstGeom>
        </p:spPr>
      </p:pic>
      <p:pic>
        <p:nvPicPr>
          <p:cNvPr id="10" name="Picture 9" descr="A yellow keychain on a brown surface&#10;&#10;Description automatically generated">
            <a:extLst>
              <a:ext uri="{FF2B5EF4-FFF2-40B4-BE49-F238E27FC236}">
                <a16:creationId xmlns:a16="http://schemas.microsoft.com/office/drawing/2014/main" id="{DB2E3580-7025-929D-421F-1D8761EFC4FB}"/>
              </a:ext>
            </a:extLst>
          </p:cNvPr>
          <p:cNvPicPr>
            <a:picLocks noChangeAspect="1"/>
          </p:cNvPicPr>
          <p:nvPr/>
        </p:nvPicPr>
        <p:blipFill rotWithShape="1">
          <a:blip r:embed="rId14"/>
          <a:srcRect l="9143" t="10886" r="7051" b="-373"/>
          <a:stretch/>
        </p:blipFill>
        <p:spPr>
          <a:xfrm>
            <a:off x="4364633" y="6105316"/>
            <a:ext cx="1131684" cy="1544909"/>
          </a:xfrm>
          <a:prstGeom prst="rect">
            <a:avLst/>
          </a:prstGeom>
        </p:spPr>
      </p:pic>
      <p:pic>
        <p:nvPicPr>
          <p:cNvPr id="17" name="Picture 16" descr="A key chain with a red keyring&#10;&#10;Description automatically generated">
            <a:extLst>
              <a:ext uri="{FF2B5EF4-FFF2-40B4-BE49-F238E27FC236}">
                <a16:creationId xmlns:a16="http://schemas.microsoft.com/office/drawing/2014/main" id="{3A45CF9B-B725-6F0A-37DF-FD0B7B67719F}"/>
              </a:ext>
            </a:extLst>
          </p:cNvPr>
          <p:cNvPicPr>
            <a:picLocks noChangeAspect="1"/>
          </p:cNvPicPr>
          <p:nvPr/>
        </p:nvPicPr>
        <p:blipFill>
          <a:blip r:embed="rId15"/>
          <a:stretch>
            <a:fillRect/>
          </a:stretch>
        </p:blipFill>
        <p:spPr>
          <a:xfrm>
            <a:off x="5516911" y="6026047"/>
            <a:ext cx="1039948" cy="1716808"/>
          </a:xfrm>
          <a:prstGeom prst="rect">
            <a:avLst/>
          </a:prstGeom>
        </p:spPr>
      </p:pic>
      <p:pic>
        <p:nvPicPr>
          <p:cNvPr id="21" name="Picture 20" descr="A group of colorful necklaces&#10;&#10;Description automatically generated">
            <a:extLst>
              <a:ext uri="{FF2B5EF4-FFF2-40B4-BE49-F238E27FC236}">
                <a16:creationId xmlns:a16="http://schemas.microsoft.com/office/drawing/2014/main" id="{00DC345D-CB94-F300-3F5F-5A8A03F5DF42}"/>
              </a:ext>
            </a:extLst>
          </p:cNvPr>
          <p:cNvPicPr>
            <a:picLocks noChangeAspect="1"/>
          </p:cNvPicPr>
          <p:nvPr/>
        </p:nvPicPr>
        <p:blipFill>
          <a:blip r:embed="rId16"/>
          <a:stretch>
            <a:fillRect/>
          </a:stretch>
        </p:blipFill>
        <p:spPr>
          <a:xfrm rot="-5400000">
            <a:off x="4432943" y="7687983"/>
            <a:ext cx="1992386" cy="2239558"/>
          </a:xfrm>
          <a:prstGeom prst="rect">
            <a:avLst/>
          </a:prstGeom>
        </p:spPr>
      </p:pic>
    </p:spTree>
    <p:extLst>
      <p:ext uri="{BB962C8B-B14F-4D97-AF65-F5344CB8AC3E}">
        <p14:creationId xmlns:p14="http://schemas.microsoft.com/office/powerpoint/2010/main" val="394855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FD95A6-2468-6FC7-3AC8-279A9FEC3D75}"/>
              </a:ext>
            </a:extLst>
          </p:cNvPr>
          <p:cNvPicPr>
            <a:picLocks noChangeAspect="1"/>
          </p:cNvPicPr>
          <p:nvPr/>
        </p:nvPicPr>
        <p:blipFill>
          <a:blip r:embed="rId2"/>
          <a:stretch>
            <a:fillRect/>
          </a:stretch>
        </p:blipFill>
        <p:spPr>
          <a:xfrm>
            <a:off x="202713" y="3054916"/>
            <a:ext cx="6530837" cy="2942417"/>
          </a:xfrm>
          <a:prstGeom prst="rect">
            <a:avLst/>
          </a:prstGeom>
        </p:spPr>
      </p:pic>
      <p:pic>
        <p:nvPicPr>
          <p:cNvPr id="8" name="Picture 7">
            <a:extLst>
              <a:ext uri="{FF2B5EF4-FFF2-40B4-BE49-F238E27FC236}">
                <a16:creationId xmlns:a16="http://schemas.microsoft.com/office/drawing/2014/main" id="{7D663BA0-9282-0812-214A-F54BD1ABD3F9}"/>
              </a:ext>
            </a:extLst>
          </p:cNvPr>
          <p:cNvPicPr>
            <a:picLocks noChangeAspect="1"/>
          </p:cNvPicPr>
          <p:nvPr/>
        </p:nvPicPr>
        <p:blipFill>
          <a:blip r:embed="rId3"/>
          <a:stretch>
            <a:fillRect/>
          </a:stretch>
        </p:blipFill>
        <p:spPr>
          <a:xfrm>
            <a:off x="163286" y="6080264"/>
            <a:ext cx="6546888" cy="3822158"/>
          </a:xfrm>
          <a:prstGeom prst="rect">
            <a:avLst/>
          </a:prstGeom>
        </p:spPr>
      </p:pic>
      <p:sp>
        <p:nvSpPr>
          <p:cNvPr id="9" name="TextBox 1">
            <a:extLst>
              <a:ext uri="{FF2B5EF4-FFF2-40B4-BE49-F238E27FC236}">
                <a16:creationId xmlns:a16="http://schemas.microsoft.com/office/drawing/2014/main" id="{370D0C95-09FF-1786-49E3-036EE36763BF}"/>
              </a:ext>
            </a:extLst>
          </p:cNvPr>
          <p:cNvSpPr txBox="1"/>
          <p:nvPr/>
        </p:nvSpPr>
        <p:spPr>
          <a:xfrm>
            <a:off x="163563" y="457033"/>
            <a:ext cx="4240590" cy="2462213"/>
          </a:xfrm>
          <a:prstGeom prst="rect">
            <a:avLst/>
          </a:prstGeom>
          <a:solidFill>
            <a:schemeClr val="accent1">
              <a:lumMod val="40000"/>
              <a:lumOff val="60000"/>
            </a:schemeClr>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latin typeface="+mj-lt"/>
              </a:rPr>
              <a:t>Key words:</a:t>
            </a:r>
          </a:p>
          <a:p>
            <a:endParaRPr lang="en-US" sz="1100">
              <a:latin typeface="+mj-lt"/>
            </a:endParaRPr>
          </a:p>
          <a:p>
            <a:r>
              <a:rPr lang="en-US" sz="1100" b="1" dirty="0">
                <a:latin typeface="+mj-lt"/>
              </a:rPr>
              <a:t>Synthetic: </a:t>
            </a:r>
            <a:r>
              <a:rPr lang="en-US" sz="1100" dirty="0">
                <a:latin typeface="+mj-lt"/>
              </a:rPr>
              <a:t>A material </a:t>
            </a:r>
            <a:r>
              <a:rPr lang="en-GB" sz="1100" b="0" i="0" dirty="0">
                <a:effectLst/>
                <a:latin typeface="+mj-lt"/>
              </a:rPr>
              <a:t>made by </a:t>
            </a:r>
            <a:r>
              <a:rPr lang="en-GB" sz="1100" dirty="0">
                <a:latin typeface="+mj-lt"/>
              </a:rPr>
              <a:t>joining </a:t>
            </a:r>
            <a:r>
              <a:rPr lang="en-GB" sz="1100" b="0" i="0" dirty="0">
                <a:effectLst/>
                <a:latin typeface="+mj-lt"/>
              </a:rPr>
              <a:t>chemicals together, it is manmade product</a:t>
            </a:r>
            <a:endParaRPr lang="en-US" sz="1100" dirty="0">
              <a:latin typeface="+mj-lt"/>
            </a:endParaRPr>
          </a:p>
          <a:p>
            <a:endParaRPr lang="en-US" sz="1100" b="1" dirty="0">
              <a:latin typeface="+mj-lt"/>
            </a:endParaRPr>
          </a:p>
          <a:p>
            <a:r>
              <a:rPr lang="en-US" sz="1100" b="1" dirty="0">
                <a:latin typeface="+mj-lt"/>
              </a:rPr>
              <a:t>Atoms: </a:t>
            </a:r>
            <a:r>
              <a:rPr lang="en-US" sz="1100" b="1" i="0" dirty="0">
                <a:effectLst/>
                <a:latin typeface="+mj-lt"/>
              </a:rPr>
              <a:t> </a:t>
            </a:r>
            <a:r>
              <a:rPr lang="en-US" sz="1100" dirty="0">
                <a:latin typeface="+mj-lt"/>
              </a:rPr>
              <a:t>T</a:t>
            </a:r>
            <a:r>
              <a:rPr lang="en-US" sz="1100" b="0" i="0" dirty="0">
                <a:effectLst/>
                <a:latin typeface="+mj-lt"/>
              </a:rPr>
              <a:t>he basic building block for all the things in the universe. Atoms are extremely small. </a:t>
            </a:r>
            <a:endParaRPr lang="en-US" sz="1100" dirty="0">
              <a:latin typeface="+mj-lt"/>
              <a:cs typeface="Calibri Light"/>
            </a:endParaRPr>
          </a:p>
          <a:p>
            <a:endParaRPr lang="en-US" sz="1100">
              <a:latin typeface="+mj-lt"/>
            </a:endParaRPr>
          </a:p>
          <a:p>
            <a:r>
              <a:rPr lang="en-US" sz="1100" b="1" dirty="0">
                <a:latin typeface="+mj-lt"/>
              </a:rPr>
              <a:t>Molecules: </a:t>
            </a:r>
            <a:r>
              <a:rPr lang="en-US" sz="1100" dirty="0">
                <a:latin typeface="+mj-lt"/>
              </a:rPr>
              <a:t>G</a:t>
            </a:r>
            <a:r>
              <a:rPr lang="en-US" sz="1100" i="0" dirty="0">
                <a:effectLst/>
                <a:latin typeface="+mj-lt"/>
              </a:rPr>
              <a:t>roups of two or more atoms. </a:t>
            </a:r>
            <a:endParaRPr lang="en-US" sz="1100" dirty="0">
              <a:latin typeface="+mj-lt"/>
            </a:endParaRPr>
          </a:p>
          <a:p>
            <a:endParaRPr lang="en-US" sz="1100">
              <a:latin typeface="+mj-lt"/>
            </a:endParaRPr>
          </a:p>
          <a:p>
            <a:r>
              <a:rPr lang="en-US" sz="1100" b="1" dirty="0">
                <a:latin typeface="+mj-lt"/>
              </a:rPr>
              <a:t>Thermoplastics: </a:t>
            </a:r>
            <a:r>
              <a:rPr lang="en-US" sz="1100" dirty="0">
                <a:latin typeface="+mj-lt"/>
              </a:rPr>
              <a:t>Plastics that</a:t>
            </a:r>
            <a:r>
              <a:rPr lang="en-US" sz="1100" b="0" i="0" u="none" strike="noStrike" baseline="0" dirty="0">
                <a:latin typeface="+mj-lt"/>
              </a:rPr>
              <a:t> can be heated and shaped many times.</a:t>
            </a:r>
            <a:endParaRPr lang="en-GB" sz="1100" dirty="0">
              <a:latin typeface="+mj-lt"/>
            </a:endParaRPr>
          </a:p>
          <a:p>
            <a:endParaRPr lang="en-US" sz="1100">
              <a:latin typeface="+mj-lt"/>
            </a:endParaRPr>
          </a:p>
          <a:p>
            <a:r>
              <a:rPr lang="en-US" sz="1100" b="1" dirty="0">
                <a:latin typeface="+mj-lt"/>
              </a:rPr>
              <a:t>Thermoset plastics</a:t>
            </a:r>
            <a:r>
              <a:rPr lang="en-US" sz="1100" dirty="0">
                <a:latin typeface="+mj-lt"/>
              </a:rPr>
              <a:t>: Plastics that </a:t>
            </a:r>
            <a:r>
              <a:rPr lang="en-US" sz="1100" b="0" i="0" u="none" strike="noStrike" baseline="0" dirty="0">
                <a:latin typeface="+mj-lt"/>
              </a:rPr>
              <a:t>once shaped </a:t>
            </a:r>
            <a:r>
              <a:rPr lang="en-US" sz="1100" dirty="0">
                <a:latin typeface="+mj-lt"/>
              </a:rPr>
              <a:t>cannot</a:t>
            </a:r>
            <a:r>
              <a:rPr lang="en-US" sz="1100" b="0" i="0" u="none" strike="noStrike" baseline="0" dirty="0">
                <a:latin typeface="+mj-lt"/>
              </a:rPr>
              <a:t> be reheated and reshaped.</a:t>
            </a:r>
            <a:endParaRPr lang="en-US" sz="1100" dirty="0">
              <a:latin typeface="+mj-lt"/>
              <a:cs typeface="Calibri Light"/>
            </a:endParaRPr>
          </a:p>
        </p:txBody>
      </p:sp>
      <p:sp>
        <p:nvSpPr>
          <p:cNvPr id="10" name="TextBox 1">
            <a:extLst>
              <a:ext uri="{FF2B5EF4-FFF2-40B4-BE49-F238E27FC236}">
                <a16:creationId xmlns:a16="http://schemas.microsoft.com/office/drawing/2014/main" id="{0716B8FF-4A4E-C1A4-7757-2DB3665C0A9D}"/>
              </a:ext>
            </a:extLst>
          </p:cNvPr>
          <p:cNvSpPr txBox="1"/>
          <p:nvPr/>
        </p:nvSpPr>
        <p:spPr>
          <a:xfrm>
            <a:off x="88201" y="62776"/>
            <a:ext cx="3508114" cy="46166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t>Material Science: Plastics</a:t>
            </a:r>
            <a:endParaRPr lang="en-GB" sz="2400" b="1" dirty="0">
              <a:cs typeface="Calibri" panose="020F0502020204030204"/>
            </a:endParaRPr>
          </a:p>
        </p:txBody>
      </p:sp>
      <p:sp>
        <p:nvSpPr>
          <p:cNvPr id="11" name="TextBox 1">
            <a:extLst>
              <a:ext uri="{FF2B5EF4-FFF2-40B4-BE49-F238E27FC236}">
                <a16:creationId xmlns:a16="http://schemas.microsoft.com/office/drawing/2014/main" id="{17F07700-ACAD-E111-1915-A2C5E0B977AF}"/>
              </a:ext>
            </a:extLst>
          </p:cNvPr>
          <p:cNvSpPr txBox="1"/>
          <p:nvPr/>
        </p:nvSpPr>
        <p:spPr>
          <a:xfrm>
            <a:off x="4437182" y="462736"/>
            <a:ext cx="2293722" cy="2492990"/>
          </a:xfrm>
          <a:prstGeom prst="rect">
            <a:avLst/>
          </a:prstGeom>
          <a:solidFill>
            <a:schemeClr val="accent1">
              <a:lumMod val="40000"/>
              <a:lumOff val="60000"/>
            </a:schemeClr>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t>What is plastic and what is it made from?</a:t>
            </a:r>
          </a:p>
          <a:p>
            <a:endParaRPr lang="en-US" sz="1200"/>
          </a:p>
          <a:p>
            <a:r>
              <a:rPr lang="en-US" sz="1200" i="0">
                <a:effectLst/>
                <a:latin typeface="+mj-lt"/>
              </a:rPr>
              <a:t>Plastic is a </a:t>
            </a:r>
            <a:r>
              <a:rPr lang="en-US" sz="1200" b="1" i="0">
                <a:effectLst/>
                <a:latin typeface="+mj-lt"/>
              </a:rPr>
              <a:t>synthetic material</a:t>
            </a:r>
            <a:r>
              <a:rPr lang="en-US" sz="1200" i="0">
                <a:effectLst/>
                <a:latin typeface="+mj-lt"/>
              </a:rPr>
              <a:t>, which is </a:t>
            </a:r>
            <a:r>
              <a:rPr lang="en-US" sz="1200" b="1" i="0">
                <a:effectLst/>
                <a:latin typeface="+mj-lt"/>
              </a:rPr>
              <a:t>manmade</a:t>
            </a:r>
            <a:r>
              <a:rPr lang="en-US" sz="1200" i="0">
                <a:effectLst/>
                <a:latin typeface="+mj-lt"/>
              </a:rPr>
              <a:t>. Most plastics are made from </a:t>
            </a:r>
            <a:r>
              <a:rPr lang="en-US" sz="1200" b="1" i="0">
                <a:effectLst/>
                <a:latin typeface="+mj-lt"/>
              </a:rPr>
              <a:t>chemicals</a:t>
            </a:r>
            <a:r>
              <a:rPr lang="en-US" sz="1200" i="0">
                <a:effectLst/>
                <a:latin typeface="+mj-lt"/>
              </a:rPr>
              <a:t>, </a:t>
            </a:r>
            <a:r>
              <a:rPr lang="en-US" sz="1200">
                <a:latin typeface="+mj-lt"/>
              </a:rPr>
              <a:t>which</a:t>
            </a:r>
            <a:r>
              <a:rPr lang="en-US" sz="1200" i="0">
                <a:effectLst/>
                <a:latin typeface="+mj-lt"/>
              </a:rPr>
              <a:t> </a:t>
            </a:r>
            <a:r>
              <a:rPr lang="en-US" sz="1200">
                <a:latin typeface="+mj-lt"/>
              </a:rPr>
              <a:t>are </a:t>
            </a:r>
            <a:r>
              <a:rPr lang="en-US" sz="1200" b="1">
                <a:latin typeface="+mj-lt"/>
              </a:rPr>
              <a:t>found in </a:t>
            </a:r>
            <a:r>
              <a:rPr lang="en-US" sz="1200" b="1" i="0">
                <a:effectLst/>
                <a:latin typeface="+mj-lt"/>
              </a:rPr>
              <a:t>oil</a:t>
            </a:r>
            <a:r>
              <a:rPr lang="en-US" sz="1200" i="0">
                <a:effectLst/>
                <a:latin typeface="+mj-lt"/>
              </a:rPr>
              <a:t>.</a:t>
            </a:r>
            <a:r>
              <a:rPr lang="en-US" sz="1200">
                <a:latin typeface="+mj-lt"/>
              </a:rPr>
              <a:t> </a:t>
            </a:r>
            <a:endParaRPr lang="en-GB" sz="1200">
              <a:latin typeface="+mj-lt"/>
            </a:endParaRPr>
          </a:p>
          <a:p>
            <a:endParaRPr lang="en-US" sz="1200">
              <a:latin typeface="+mj-lt"/>
            </a:endParaRPr>
          </a:p>
          <a:p>
            <a:r>
              <a:rPr lang="en-US" sz="1200" b="1" i="0">
                <a:effectLst/>
                <a:latin typeface="+mj-lt"/>
              </a:rPr>
              <a:t>Heating</a:t>
            </a:r>
            <a:r>
              <a:rPr lang="en-US" sz="1200" i="0">
                <a:effectLst/>
                <a:latin typeface="+mj-lt"/>
              </a:rPr>
              <a:t> these chemicals causes them to break down into </a:t>
            </a:r>
            <a:r>
              <a:rPr lang="en-US" sz="1200" b="1" i="0">
                <a:effectLst/>
                <a:latin typeface="+mj-lt"/>
              </a:rPr>
              <a:t>molecules</a:t>
            </a:r>
            <a:r>
              <a:rPr lang="en-US" sz="1200" i="0">
                <a:effectLst/>
                <a:latin typeface="+mj-lt"/>
              </a:rPr>
              <a:t>. Scientists then </a:t>
            </a:r>
            <a:r>
              <a:rPr lang="en-US" sz="1200" b="1" i="0">
                <a:effectLst/>
                <a:latin typeface="+mj-lt"/>
              </a:rPr>
              <a:t>join these molecules into chains to form plastics</a:t>
            </a:r>
            <a:r>
              <a:rPr lang="en-US" sz="1200" i="0">
                <a:effectLst/>
                <a:latin typeface="+mj-lt"/>
              </a:rPr>
              <a:t>.</a:t>
            </a:r>
            <a:endParaRPr lang="en-GB" sz="1200">
              <a:latin typeface="+mj-lt"/>
              <a:cs typeface="Calibri Light"/>
            </a:endParaRPr>
          </a:p>
        </p:txBody>
      </p:sp>
    </p:spTree>
    <p:extLst>
      <p:ext uri="{BB962C8B-B14F-4D97-AF65-F5344CB8AC3E}">
        <p14:creationId xmlns:p14="http://schemas.microsoft.com/office/powerpoint/2010/main" val="271038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B5CE57-8D55-4BF3-2B62-6CC8DD510427}"/>
              </a:ext>
            </a:extLst>
          </p:cNvPr>
          <p:cNvSpPr txBox="1"/>
          <p:nvPr/>
        </p:nvSpPr>
        <p:spPr>
          <a:xfrm>
            <a:off x="1347354" y="2957945"/>
            <a:ext cx="4163290" cy="15773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50" dirty="0"/>
              <a:t>Textiles</a:t>
            </a:r>
            <a:endParaRPr lang="en-US" sz="9650" dirty="0">
              <a:cs typeface="Calibri"/>
            </a:endParaRPr>
          </a:p>
        </p:txBody>
      </p:sp>
    </p:spTree>
    <p:extLst>
      <p:ext uri="{BB962C8B-B14F-4D97-AF65-F5344CB8AC3E}">
        <p14:creationId xmlns:p14="http://schemas.microsoft.com/office/powerpoint/2010/main" val="303482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3F8440E-A31D-4509-8969-34ACC67F173F}"/>
              </a:ext>
            </a:extLst>
          </p:cNvPr>
          <p:cNvSpPr txBox="1"/>
          <p:nvPr/>
        </p:nvSpPr>
        <p:spPr>
          <a:xfrm>
            <a:off x="384235" y="189821"/>
            <a:ext cx="6336983" cy="615553"/>
          </a:xfrm>
          <a:prstGeom prst="rect">
            <a:avLst/>
          </a:prstGeom>
          <a:solidFill>
            <a:srgbClr val="00B050"/>
          </a:solidFill>
          <a:ln w="28575">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pPr>
            <a:r>
              <a:rPr lang="en-GB" sz="1600" dirty="0">
                <a:solidFill>
                  <a:schemeClr val="bg1"/>
                </a:solidFill>
                <a:latin typeface="Arial"/>
                <a:cs typeface="Arial"/>
              </a:rPr>
              <a:t>YEAR 8 – LEARN SHEET</a:t>
            </a:r>
            <a:endParaRPr lang="en-GB" b="1" dirty="0">
              <a:solidFill>
                <a:schemeClr val="bg1"/>
              </a:solidFill>
              <a:latin typeface="Calibri"/>
              <a:cs typeface="Calibri"/>
            </a:endParaRPr>
          </a:p>
          <a:p>
            <a:pPr>
              <a:spcBef>
                <a:spcPct val="0"/>
              </a:spcBef>
            </a:pPr>
            <a:r>
              <a:rPr lang="en-GB" dirty="0">
                <a:solidFill>
                  <a:schemeClr val="bg1"/>
                </a:solidFill>
                <a:ea typeface="+mn-lt"/>
                <a:cs typeface="+mn-lt"/>
              </a:rPr>
              <a:t>Revise the notes on this page for your knowledge on fabrics.</a:t>
            </a:r>
            <a:endParaRPr lang="en-GB" dirty="0">
              <a:solidFill>
                <a:schemeClr val="bg1"/>
              </a:solidFill>
            </a:endParaRPr>
          </a:p>
        </p:txBody>
      </p:sp>
      <p:sp>
        <p:nvSpPr>
          <p:cNvPr id="6" name="Rectangle 5">
            <a:extLst>
              <a:ext uri="{FF2B5EF4-FFF2-40B4-BE49-F238E27FC236}">
                <a16:creationId xmlns:a16="http://schemas.microsoft.com/office/drawing/2014/main" id="{2CA898F8-8F71-4F4C-904A-8C4C960ECE56}"/>
              </a:ext>
            </a:extLst>
          </p:cNvPr>
          <p:cNvSpPr/>
          <p:nvPr/>
        </p:nvSpPr>
        <p:spPr>
          <a:xfrm>
            <a:off x="379198" y="186200"/>
            <a:ext cx="6358261" cy="937476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1" name="TextBox 3">
            <a:extLst>
              <a:ext uri="{FF2B5EF4-FFF2-40B4-BE49-F238E27FC236}">
                <a16:creationId xmlns:a16="http://schemas.microsoft.com/office/drawing/2014/main" id="{C75BA2EC-66AB-9C25-F42B-25E37EF4B212}"/>
              </a:ext>
            </a:extLst>
          </p:cNvPr>
          <p:cNvSpPr txBox="1"/>
          <p:nvPr/>
        </p:nvSpPr>
        <p:spPr>
          <a:xfrm>
            <a:off x="2529193" y="6940946"/>
            <a:ext cx="2028430" cy="954107"/>
          </a:xfrm>
          <a:prstGeom prst="rect">
            <a:avLst/>
          </a:prstGeom>
          <a:solidFill>
            <a:schemeClr val="accent4">
              <a:lumMod val="20000"/>
              <a:lumOff val="80000"/>
            </a:schemeClr>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Arial"/>
              <a:buChar char="•"/>
            </a:pPr>
            <a:r>
              <a:rPr lang="en-US" sz="1400" dirty="0">
                <a:latin typeface="Century Gothic"/>
                <a:cs typeface="Arial"/>
              </a:rPr>
              <a:t>Fleece</a:t>
            </a:r>
            <a:endParaRPr lang="en-US" dirty="0"/>
          </a:p>
          <a:p>
            <a:pPr marL="342900" indent="-342900">
              <a:buFont typeface="Arial"/>
              <a:buChar char="•"/>
            </a:pPr>
            <a:r>
              <a:rPr lang="en-US" sz="1400" dirty="0">
                <a:latin typeface="Century Gothic"/>
                <a:cs typeface="Arial"/>
              </a:rPr>
              <a:t>Jersey</a:t>
            </a:r>
          </a:p>
          <a:p>
            <a:r>
              <a:rPr lang="en-US" sz="1400" b="1" dirty="0">
                <a:latin typeface="Century Gothic"/>
                <a:cs typeface="Arial"/>
              </a:rPr>
              <a:t>Give me examples of products:</a:t>
            </a:r>
          </a:p>
        </p:txBody>
      </p:sp>
      <p:cxnSp>
        <p:nvCxnSpPr>
          <p:cNvPr id="15" name="Straight Arrow Connector 14">
            <a:extLst>
              <a:ext uri="{FF2B5EF4-FFF2-40B4-BE49-F238E27FC236}">
                <a16:creationId xmlns:a16="http://schemas.microsoft.com/office/drawing/2014/main" id="{3A7C8D94-FEF8-8E3C-3317-6499149120AD}"/>
              </a:ext>
            </a:extLst>
          </p:cNvPr>
          <p:cNvCxnSpPr>
            <a:cxnSpLocks/>
          </p:cNvCxnSpPr>
          <p:nvPr/>
        </p:nvCxnSpPr>
        <p:spPr>
          <a:xfrm flipH="1">
            <a:off x="5446430" y="6134622"/>
            <a:ext cx="77772" cy="83531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20" name="TextBox 10">
            <a:extLst>
              <a:ext uri="{FF2B5EF4-FFF2-40B4-BE49-F238E27FC236}">
                <a16:creationId xmlns:a16="http://schemas.microsoft.com/office/drawing/2014/main" id="{2B674A09-C904-9D7B-2B01-0F7DFB1A7ADF}"/>
              </a:ext>
            </a:extLst>
          </p:cNvPr>
          <p:cNvSpPr txBox="1"/>
          <p:nvPr/>
        </p:nvSpPr>
        <p:spPr>
          <a:xfrm>
            <a:off x="4879213" y="5799680"/>
            <a:ext cx="1792730" cy="400110"/>
          </a:xfrm>
          <a:prstGeom prst="rect">
            <a:avLst/>
          </a:prstGeom>
          <a:solidFill>
            <a:schemeClr val="bg1">
              <a:lumMod val="9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i="1" dirty="0">
                <a:latin typeface="Arial Narrow"/>
              </a:rPr>
              <a:t>Non-woven</a:t>
            </a:r>
            <a:endParaRPr lang="en-US" sz="2000" dirty="0"/>
          </a:p>
        </p:txBody>
      </p:sp>
      <p:sp>
        <p:nvSpPr>
          <p:cNvPr id="21" name="TextBox 11">
            <a:extLst>
              <a:ext uri="{FF2B5EF4-FFF2-40B4-BE49-F238E27FC236}">
                <a16:creationId xmlns:a16="http://schemas.microsoft.com/office/drawing/2014/main" id="{A6C53F92-25A0-4156-9832-AA1B2CF499EF}"/>
              </a:ext>
            </a:extLst>
          </p:cNvPr>
          <p:cNvSpPr txBox="1"/>
          <p:nvPr/>
        </p:nvSpPr>
        <p:spPr>
          <a:xfrm>
            <a:off x="4647324" y="6878170"/>
            <a:ext cx="2040990" cy="923330"/>
          </a:xfrm>
          <a:prstGeom prst="rect">
            <a:avLst/>
          </a:prstGeom>
          <a:solidFill>
            <a:schemeClr val="accent6">
              <a:lumMod val="20000"/>
              <a:lumOff val="80000"/>
            </a:schemeClr>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Arial"/>
              <a:buChar char="•"/>
            </a:pPr>
            <a:r>
              <a:rPr lang="en-US" sz="1400" dirty="0">
                <a:latin typeface="Century Gothic"/>
                <a:cs typeface="Arial"/>
              </a:rPr>
              <a:t>Wadding</a:t>
            </a:r>
            <a:endParaRPr lang="en-US" sz="1400" dirty="0">
              <a:latin typeface="Century Gothic"/>
            </a:endParaRPr>
          </a:p>
          <a:p>
            <a:pPr marL="342900" indent="-342900">
              <a:buFont typeface="Arial"/>
              <a:buChar char="•"/>
            </a:pPr>
            <a:r>
              <a:rPr lang="en-US" sz="1200" dirty="0">
                <a:latin typeface="Century Gothic"/>
                <a:cs typeface="Arial"/>
              </a:rPr>
              <a:t>Interface</a:t>
            </a:r>
            <a:endParaRPr lang="en-US" sz="1200">
              <a:latin typeface="Century Gothic"/>
            </a:endParaRPr>
          </a:p>
          <a:p>
            <a:r>
              <a:rPr lang="en-US" sz="1200" b="1" dirty="0">
                <a:latin typeface="Century Gothic"/>
                <a:cs typeface="Arial"/>
              </a:rPr>
              <a:t>Give me exam</a:t>
            </a:r>
            <a:r>
              <a:rPr lang="en-US" sz="1400" b="1" dirty="0">
                <a:latin typeface="Century Gothic"/>
                <a:cs typeface="Arial"/>
              </a:rPr>
              <a:t>ples of products:</a:t>
            </a:r>
          </a:p>
        </p:txBody>
      </p:sp>
      <p:sp>
        <p:nvSpPr>
          <p:cNvPr id="25" name="TextBox 12">
            <a:extLst>
              <a:ext uri="{FF2B5EF4-FFF2-40B4-BE49-F238E27FC236}">
                <a16:creationId xmlns:a16="http://schemas.microsoft.com/office/drawing/2014/main" id="{2BA73325-1AE1-0C9C-777A-6632559C9BCA}"/>
              </a:ext>
            </a:extLst>
          </p:cNvPr>
          <p:cNvSpPr txBox="1"/>
          <p:nvPr/>
        </p:nvSpPr>
        <p:spPr>
          <a:xfrm>
            <a:off x="446463" y="6943001"/>
            <a:ext cx="2028430" cy="954107"/>
          </a:xfrm>
          <a:prstGeom prst="rect">
            <a:avLst/>
          </a:prstGeom>
          <a:solidFill>
            <a:schemeClr val="accent5">
              <a:lumMod val="20000"/>
              <a:lumOff val="80000"/>
            </a:schemeClr>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AutoNum type="arabicPeriod"/>
            </a:pPr>
            <a:r>
              <a:rPr lang="en-US" sz="1400" dirty="0">
                <a:latin typeface="Century Gothic"/>
                <a:cs typeface="Arial"/>
              </a:rPr>
              <a:t>Calico/Cotton</a:t>
            </a:r>
            <a:endParaRPr lang="en-US" sz="1400" dirty="0">
              <a:latin typeface="Century Gothic"/>
            </a:endParaRPr>
          </a:p>
          <a:p>
            <a:pPr marL="342900" indent="-342900">
              <a:buAutoNum type="arabicPeriod"/>
            </a:pPr>
            <a:r>
              <a:rPr lang="en-US" sz="1400" dirty="0">
                <a:latin typeface="Century Gothic"/>
                <a:cs typeface="Arial"/>
              </a:rPr>
              <a:t>Jersey</a:t>
            </a:r>
          </a:p>
          <a:p>
            <a:r>
              <a:rPr lang="en-US" sz="1400" b="1" dirty="0">
                <a:latin typeface="Century Gothic"/>
                <a:cs typeface="Arial"/>
              </a:rPr>
              <a:t>Give me examples of products:</a:t>
            </a:r>
          </a:p>
        </p:txBody>
      </p:sp>
      <p:sp>
        <p:nvSpPr>
          <p:cNvPr id="26" name="TextBox 13">
            <a:extLst>
              <a:ext uri="{FF2B5EF4-FFF2-40B4-BE49-F238E27FC236}">
                <a16:creationId xmlns:a16="http://schemas.microsoft.com/office/drawing/2014/main" id="{1D582650-F920-F6D2-D664-CECA983DAAA5}"/>
              </a:ext>
            </a:extLst>
          </p:cNvPr>
          <p:cNvSpPr txBox="1"/>
          <p:nvPr/>
        </p:nvSpPr>
        <p:spPr>
          <a:xfrm>
            <a:off x="732376" y="5875233"/>
            <a:ext cx="1719617" cy="400110"/>
          </a:xfrm>
          <a:prstGeom prst="rect">
            <a:avLst/>
          </a:prstGeom>
          <a:solidFill>
            <a:schemeClr val="bg1">
              <a:lumMod val="9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i="1" dirty="0">
                <a:latin typeface="Arial Narrow"/>
              </a:rPr>
              <a:t>Woven</a:t>
            </a:r>
          </a:p>
        </p:txBody>
      </p:sp>
      <p:sp>
        <p:nvSpPr>
          <p:cNvPr id="27" name="TextBox 14">
            <a:extLst>
              <a:ext uri="{FF2B5EF4-FFF2-40B4-BE49-F238E27FC236}">
                <a16:creationId xmlns:a16="http://schemas.microsoft.com/office/drawing/2014/main" id="{CC876DB3-F518-8C2B-9587-C6D0EFCB2A0A}"/>
              </a:ext>
            </a:extLst>
          </p:cNvPr>
          <p:cNvSpPr txBox="1"/>
          <p:nvPr/>
        </p:nvSpPr>
        <p:spPr>
          <a:xfrm>
            <a:off x="2565423" y="5797402"/>
            <a:ext cx="1719617" cy="461665"/>
          </a:xfrm>
          <a:prstGeom prst="rect">
            <a:avLst/>
          </a:prstGeom>
          <a:solidFill>
            <a:schemeClr val="bg1">
              <a:lumMod val="9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i="1" dirty="0">
                <a:latin typeface="Arial Narrow"/>
              </a:rPr>
              <a:t>K</a:t>
            </a:r>
            <a:r>
              <a:rPr lang="en-US" sz="2000" i="1" dirty="0">
                <a:latin typeface="Arial Narrow"/>
              </a:rPr>
              <a:t>nitted</a:t>
            </a:r>
          </a:p>
        </p:txBody>
      </p:sp>
      <p:pic>
        <p:nvPicPr>
          <p:cNvPr id="28" name="Picture 27">
            <a:extLst>
              <a:ext uri="{FF2B5EF4-FFF2-40B4-BE49-F238E27FC236}">
                <a16:creationId xmlns:a16="http://schemas.microsoft.com/office/drawing/2014/main" id="{5D6317C7-87FF-DF56-404C-B7F8EEC7E777}"/>
              </a:ext>
            </a:extLst>
          </p:cNvPr>
          <p:cNvPicPr>
            <a:picLocks noChangeAspect="1"/>
          </p:cNvPicPr>
          <p:nvPr/>
        </p:nvPicPr>
        <p:blipFill>
          <a:blip r:embed="rId3"/>
          <a:stretch>
            <a:fillRect/>
          </a:stretch>
        </p:blipFill>
        <p:spPr>
          <a:xfrm>
            <a:off x="5795817" y="6184929"/>
            <a:ext cx="824827" cy="787990"/>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F1B9053F-990C-1F70-C28F-18E425EDACAD}"/>
              </a:ext>
            </a:extLst>
          </p:cNvPr>
          <p:cNvPicPr>
            <a:picLocks noChangeAspect="1"/>
          </p:cNvPicPr>
          <p:nvPr/>
        </p:nvPicPr>
        <p:blipFill>
          <a:blip r:embed="rId4"/>
          <a:stretch>
            <a:fillRect/>
          </a:stretch>
        </p:blipFill>
        <p:spPr>
          <a:xfrm>
            <a:off x="3633150" y="6172863"/>
            <a:ext cx="886551" cy="809625"/>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A4F192A5-315F-62DC-5DE3-2749D086DAF6}"/>
              </a:ext>
            </a:extLst>
          </p:cNvPr>
          <p:cNvPicPr>
            <a:picLocks noChangeAspect="1"/>
          </p:cNvPicPr>
          <p:nvPr/>
        </p:nvPicPr>
        <p:blipFill>
          <a:blip r:embed="rId5"/>
          <a:stretch>
            <a:fillRect/>
          </a:stretch>
        </p:blipFill>
        <p:spPr>
          <a:xfrm>
            <a:off x="1636344" y="6245011"/>
            <a:ext cx="838887" cy="781050"/>
          </a:xfrm>
          <a:prstGeom prst="rect">
            <a:avLst/>
          </a:prstGeom>
        </p:spPr>
      </p:pic>
      <p:cxnSp>
        <p:nvCxnSpPr>
          <p:cNvPr id="31" name="Straight Arrow Connector 30">
            <a:extLst>
              <a:ext uri="{FF2B5EF4-FFF2-40B4-BE49-F238E27FC236}">
                <a16:creationId xmlns:a16="http://schemas.microsoft.com/office/drawing/2014/main" id="{EF5705AF-C22B-A64B-45D6-42E4E4D8C14F}"/>
              </a:ext>
            </a:extLst>
          </p:cNvPr>
          <p:cNvCxnSpPr>
            <a:cxnSpLocks/>
          </p:cNvCxnSpPr>
          <p:nvPr/>
        </p:nvCxnSpPr>
        <p:spPr>
          <a:xfrm flipH="1">
            <a:off x="3367591" y="6387781"/>
            <a:ext cx="14971" cy="580096"/>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1B8E51D3-B222-F4C2-8C98-82BF0B08836F}"/>
              </a:ext>
            </a:extLst>
          </p:cNvPr>
          <p:cNvCxnSpPr>
            <a:cxnSpLocks/>
          </p:cNvCxnSpPr>
          <p:nvPr/>
        </p:nvCxnSpPr>
        <p:spPr>
          <a:xfrm>
            <a:off x="1496127" y="6227064"/>
            <a:ext cx="28897" cy="82847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aphicFrame>
        <p:nvGraphicFramePr>
          <p:cNvPr id="34" name="Table 33">
            <a:extLst>
              <a:ext uri="{FF2B5EF4-FFF2-40B4-BE49-F238E27FC236}">
                <a16:creationId xmlns:a16="http://schemas.microsoft.com/office/drawing/2014/main" id="{568B44F7-7302-0012-716B-1E307662D223}"/>
              </a:ext>
            </a:extLst>
          </p:cNvPr>
          <p:cNvGraphicFramePr>
            <a:graphicFrameLocks noGrp="1"/>
          </p:cNvGraphicFramePr>
          <p:nvPr>
            <p:extLst>
              <p:ext uri="{D42A27DB-BD31-4B8C-83A1-F6EECF244321}">
                <p14:modId xmlns:p14="http://schemas.microsoft.com/office/powerpoint/2010/main" val="1548752014"/>
              </p:ext>
            </p:extLst>
          </p:nvPr>
        </p:nvGraphicFramePr>
        <p:xfrm>
          <a:off x="381477" y="7900569"/>
          <a:ext cx="2131872" cy="1672904"/>
        </p:xfrm>
        <a:graphic>
          <a:graphicData uri="http://schemas.openxmlformats.org/drawingml/2006/table">
            <a:tbl>
              <a:tblPr firstRow="1" bandRow="1">
                <a:tableStyleId>{5C22544A-7EE6-4342-B048-85BDC9FD1C3A}</a:tableStyleId>
              </a:tblPr>
              <a:tblGrid>
                <a:gridCol w="1115286">
                  <a:extLst>
                    <a:ext uri="{9D8B030D-6E8A-4147-A177-3AD203B41FA5}">
                      <a16:colId xmlns:a16="http://schemas.microsoft.com/office/drawing/2014/main" val="3384393617"/>
                    </a:ext>
                  </a:extLst>
                </a:gridCol>
                <a:gridCol w="1016586">
                  <a:extLst>
                    <a:ext uri="{9D8B030D-6E8A-4147-A177-3AD203B41FA5}">
                      <a16:colId xmlns:a16="http://schemas.microsoft.com/office/drawing/2014/main" val="3734022970"/>
                    </a:ext>
                  </a:extLst>
                </a:gridCol>
              </a:tblGrid>
              <a:tr h="310739">
                <a:tc>
                  <a:txBody>
                    <a:bodyPr/>
                    <a:lstStyle/>
                    <a:p>
                      <a:pPr algn="ctr"/>
                      <a:r>
                        <a:rPr lang="en-US" sz="1400" dirty="0">
                          <a:solidFill>
                            <a:schemeClr val="tx1"/>
                          </a:solidFill>
                        </a:rPr>
                        <a:t>Product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algn="ctr"/>
                      <a:r>
                        <a:rPr lang="en-US" sz="1400" dirty="0">
                          <a:solidFill>
                            <a:schemeClr val="tx1"/>
                          </a:solidFill>
                        </a:rPr>
                        <a:t>Fabric</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extLst>
                  <a:ext uri="{0D108BD9-81ED-4DB2-BD59-A6C34878D82A}">
                    <a16:rowId xmlns:a16="http://schemas.microsoft.com/office/drawing/2014/main" val="85930602"/>
                  </a:ext>
                </a:extLst>
              </a:tr>
              <a:tr h="370840">
                <a:tc>
                  <a:txBody>
                    <a:bodyPr/>
                    <a:lstStyle/>
                    <a:p>
                      <a:r>
                        <a:rPr lang="en-US" sz="1400" dirty="0"/>
                        <a:t>Jeans</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r>
                        <a:rPr lang="en-US" sz="1400" dirty="0"/>
                        <a:t>Denim</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1901947486"/>
                  </a:ext>
                </a:extLst>
              </a:tr>
              <a:tr h="370840">
                <a:tc>
                  <a:txBody>
                    <a:bodyPr/>
                    <a:lstStyle/>
                    <a:p>
                      <a:r>
                        <a:rPr lang="en-US" sz="1400" dirty="0"/>
                        <a:t>Towel</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400"/>
                        <a:t>Toweling</a:t>
                      </a:r>
                      <a:endParaRPr lang="en-US" sz="1400" dirty="0" err="1"/>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90510450"/>
                  </a:ext>
                </a:extLst>
              </a:tr>
              <a:tr h="620485">
                <a:tc>
                  <a:txBody>
                    <a:bodyPr/>
                    <a:lstStyle/>
                    <a:p>
                      <a:pPr lvl="0">
                        <a:buNone/>
                      </a:pPr>
                      <a:r>
                        <a:rPr lang="en-US" sz="1400" dirty="0"/>
                        <a:t>School Shirt</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lvl="0">
                        <a:buNone/>
                      </a:pPr>
                      <a:r>
                        <a:rPr lang="en-US" sz="1400" dirty="0"/>
                        <a:t>Polycotton</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190156108"/>
                  </a:ext>
                </a:extLst>
              </a:tr>
            </a:tbl>
          </a:graphicData>
        </a:graphic>
      </p:graphicFrame>
      <p:graphicFrame>
        <p:nvGraphicFramePr>
          <p:cNvPr id="35" name="Table 34">
            <a:extLst>
              <a:ext uri="{FF2B5EF4-FFF2-40B4-BE49-F238E27FC236}">
                <a16:creationId xmlns:a16="http://schemas.microsoft.com/office/drawing/2014/main" id="{3150A688-D084-C067-4179-85C430AC2DEB}"/>
              </a:ext>
            </a:extLst>
          </p:cNvPr>
          <p:cNvGraphicFramePr>
            <a:graphicFrameLocks noGrp="1"/>
          </p:cNvGraphicFramePr>
          <p:nvPr>
            <p:extLst>
              <p:ext uri="{D42A27DB-BD31-4B8C-83A1-F6EECF244321}">
                <p14:modId xmlns:p14="http://schemas.microsoft.com/office/powerpoint/2010/main" val="81266888"/>
              </p:ext>
            </p:extLst>
          </p:nvPr>
        </p:nvGraphicFramePr>
        <p:xfrm>
          <a:off x="2547550" y="7900569"/>
          <a:ext cx="2033929" cy="1423258"/>
        </p:xfrm>
        <a:graphic>
          <a:graphicData uri="http://schemas.openxmlformats.org/drawingml/2006/table">
            <a:tbl>
              <a:tblPr firstRow="1" bandRow="1">
                <a:tableStyleId>{5C22544A-7EE6-4342-B048-85BDC9FD1C3A}</a:tableStyleId>
              </a:tblPr>
              <a:tblGrid>
                <a:gridCol w="1064047">
                  <a:extLst>
                    <a:ext uri="{9D8B030D-6E8A-4147-A177-3AD203B41FA5}">
                      <a16:colId xmlns:a16="http://schemas.microsoft.com/office/drawing/2014/main" val="3384393617"/>
                    </a:ext>
                  </a:extLst>
                </a:gridCol>
                <a:gridCol w="969882">
                  <a:extLst>
                    <a:ext uri="{9D8B030D-6E8A-4147-A177-3AD203B41FA5}">
                      <a16:colId xmlns:a16="http://schemas.microsoft.com/office/drawing/2014/main" val="3734022970"/>
                    </a:ext>
                  </a:extLst>
                </a:gridCol>
              </a:tblGrid>
              <a:tr h="310739">
                <a:tc>
                  <a:txBody>
                    <a:bodyPr/>
                    <a:lstStyle/>
                    <a:p>
                      <a:pPr algn="ctr"/>
                      <a:r>
                        <a:rPr lang="en-US" sz="1400" dirty="0">
                          <a:solidFill>
                            <a:schemeClr val="tx1"/>
                          </a:solidFill>
                        </a:rPr>
                        <a:t>Product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algn="ctr"/>
                      <a:r>
                        <a:rPr lang="en-US" sz="1400" dirty="0">
                          <a:solidFill>
                            <a:schemeClr val="tx1"/>
                          </a:solidFill>
                        </a:rPr>
                        <a:t>Fabric</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extLst>
                  <a:ext uri="{0D108BD9-81ED-4DB2-BD59-A6C34878D82A}">
                    <a16:rowId xmlns:a16="http://schemas.microsoft.com/office/drawing/2014/main" val="85930602"/>
                  </a:ext>
                </a:extLst>
              </a:tr>
              <a:tr h="370840">
                <a:tc>
                  <a:txBody>
                    <a:bodyPr/>
                    <a:lstStyle/>
                    <a:p>
                      <a:r>
                        <a:rPr lang="en-US" sz="1400" dirty="0"/>
                        <a:t>T-Shirt</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20000"/>
                        <a:lumOff val="80000"/>
                      </a:schemeClr>
                    </a:solidFill>
                  </a:tcPr>
                </a:tc>
                <a:tc>
                  <a:txBody>
                    <a:bodyPr/>
                    <a:lstStyle/>
                    <a:p>
                      <a:pPr lvl="0">
                        <a:buNone/>
                      </a:pPr>
                      <a:r>
                        <a:rPr lang="en-US" sz="1400" dirty="0"/>
                        <a:t>Jersey</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20000"/>
                        <a:lumOff val="80000"/>
                      </a:schemeClr>
                    </a:solidFill>
                  </a:tcPr>
                </a:tc>
                <a:extLst>
                  <a:ext uri="{0D108BD9-81ED-4DB2-BD59-A6C34878D82A}">
                    <a16:rowId xmlns:a16="http://schemas.microsoft.com/office/drawing/2014/main" val="1901947486"/>
                  </a:ext>
                </a:extLst>
              </a:tr>
              <a:tr h="370840">
                <a:tc>
                  <a:txBody>
                    <a:bodyPr/>
                    <a:lstStyle/>
                    <a:p>
                      <a:r>
                        <a:rPr lang="en-US" sz="1400" dirty="0"/>
                        <a:t>Hoodie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lvl="0">
                        <a:buNone/>
                      </a:pPr>
                      <a:r>
                        <a:rPr lang="en-US" sz="1400" dirty="0"/>
                        <a:t>Fleece</a:t>
                      </a:r>
                      <a:endParaRPr lang="en-US" sz="1400" dirty="0" err="1"/>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90510450"/>
                  </a:ext>
                </a:extLst>
              </a:tr>
              <a:tr h="370839">
                <a:tc>
                  <a:txBody>
                    <a:bodyPr/>
                    <a:lstStyle/>
                    <a:p>
                      <a:pPr lvl="0">
                        <a:buNone/>
                      </a:pPr>
                      <a:r>
                        <a:rPr lang="en-US" sz="1400" dirty="0"/>
                        <a:t>Skins</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20000"/>
                        <a:lumOff val="80000"/>
                      </a:schemeClr>
                    </a:solidFill>
                  </a:tcPr>
                </a:tc>
                <a:tc>
                  <a:txBody>
                    <a:bodyPr/>
                    <a:lstStyle/>
                    <a:p>
                      <a:pPr lvl="0">
                        <a:buNone/>
                      </a:pPr>
                      <a:r>
                        <a:rPr lang="en-US" sz="1400" dirty="0"/>
                        <a:t>Lycra </a:t>
                      </a:r>
                      <a:endParaRPr lang="en-US" sz="140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20000"/>
                        <a:lumOff val="80000"/>
                      </a:schemeClr>
                    </a:solidFill>
                  </a:tcPr>
                </a:tc>
                <a:extLst>
                  <a:ext uri="{0D108BD9-81ED-4DB2-BD59-A6C34878D82A}">
                    <a16:rowId xmlns:a16="http://schemas.microsoft.com/office/drawing/2014/main" val="190156108"/>
                  </a:ext>
                </a:extLst>
              </a:tr>
            </a:tbl>
          </a:graphicData>
        </a:graphic>
      </p:graphicFrame>
      <p:graphicFrame>
        <p:nvGraphicFramePr>
          <p:cNvPr id="36" name="Table 35">
            <a:extLst>
              <a:ext uri="{FF2B5EF4-FFF2-40B4-BE49-F238E27FC236}">
                <a16:creationId xmlns:a16="http://schemas.microsoft.com/office/drawing/2014/main" id="{E76C4140-24E5-AC54-5A43-2584E42FD9B8}"/>
              </a:ext>
            </a:extLst>
          </p:cNvPr>
          <p:cNvGraphicFramePr>
            <a:graphicFrameLocks noGrp="1"/>
          </p:cNvGraphicFramePr>
          <p:nvPr>
            <p:extLst>
              <p:ext uri="{D42A27DB-BD31-4B8C-83A1-F6EECF244321}">
                <p14:modId xmlns:p14="http://schemas.microsoft.com/office/powerpoint/2010/main" val="2395393093"/>
              </p:ext>
            </p:extLst>
          </p:nvPr>
        </p:nvGraphicFramePr>
        <p:xfrm>
          <a:off x="4647060" y="7796737"/>
          <a:ext cx="2092579" cy="1662610"/>
        </p:xfrm>
        <a:graphic>
          <a:graphicData uri="http://schemas.openxmlformats.org/drawingml/2006/table">
            <a:tbl>
              <a:tblPr firstRow="1" bandRow="1">
                <a:tableStyleId>{5C22544A-7EE6-4342-B048-85BDC9FD1C3A}</a:tableStyleId>
              </a:tblPr>
              <a:tblGrid>
                <a:gridCol w="1034142">
                  <a:extLst>
                    <a:ext uri="{9D8B030D-6E8A-4147-A177-3AD203B41FA5}">
                      <a16:colId xmlns:a16="http://schemas.microsoft.com/office/drawing/2014/main" val="3384393617"/>
                    </a:ext>
                  </a:extLst>
                </a:gridCol>
                <a:gridCol w="1058437">
                  <a:extLst>
                    <a:ext uri="{9D8B030D-6E8A-4147-A177-3AD203B41FA5}">
                      <a16:colId xmlns:a16="http://schemas.microsoft.com/office/drawing/2014/main" val="3734022970"/>
                    </a:ext>
                  </a:extLst>
                </a:gridCol>
              </a:tblGrid>
              <a:tr h="402771">
                <a:tc>
                  <a:txBody>
                    <a:bodyPr/>
                    <a:lstStyle/>
                    <a:p>
                      <a:pPr algn="ctr"/>
                      <a:r>
                        <a:rPr lang="en-US" sz="1400" dirty="0">
                          <a:solidFill>
                            <a:schemeClr val="tx1"/>
                          </a:solidFill>
                        </a:rPr>
                        <a:t>Product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algn="ctr"/>
                      <a:r>
                        <a:rPr lang="en-US" sz="1400" dirty="0">
                          <a:solidFill>
                            <a:schemeClr val="tx1"/>
                          </a:solidFill>
                        </a:rPr>
                        <a:t>Fabric</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extLst>
                  <a:ext uri="{0D108BD9-81ED-4DB2-BD59-A6C34878D82A}">
                    <a16:rowId xmlns:a16="http://schemas.microsoft.com/office/drawing/2014/main" val="85930602"/>
                  </a:ext>
                </a:extLst>
              </a:tr>
              <a:tr h="370840">
                <a:tc>
                  <a:txBody>
                    <a:bodyPr/>
                    <a:lstStyle/>
                    <a:p>
                      <a:r>
                        <a:rPr lang="en-US" sz="1400" dirty="0"/>
                        <a:t>Quilt</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20000"/>
                        <a:lumOff val="80000"/>
                      </a:schemeClr>
                    </a:solidFill>
                  </a:tcPr>
                </a:tc>
                <a:tc>
                  <a:txBody>
                    <a:bodyPr/>
                    <a:lstStyle/>
                    <a:p>
                      <a:r>
                        <a:rPr lang="en-US" sz="1400" dirty="0"/>
                        <a:t>Polyester wadding</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20000"/>
                        <a:lumOff val="80000"/>
                      </a:schemeClr>
                    </a:solidFill>
                  </a:tcPr>
                </a:tc>
                <a:extLst>
                  <a:ext uri="{0D108BD9-81ED-4DB2-BD59-A6C34878D82A}">
                    <a16:rowId xmlns:a16="http://schemas.microsoft.com/office/drawing/2014/main" val="1901947486"/>
                  </a:ext>
                </a:extLst>
              </a:tr>
              <a:tr h="370840">
                <a:tc>
                  <a:txBody>
                    <a:bodyPr/>
                    <a:lstStyle/>
                    <a:p>
                      <a:r>
                        <a:rPr lang="en-US" sz="1400" dirty="0"/>
                        <a:t>Soft toys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400" dirty="0"/>
                        <a:t>Felt</a:t>
                      </a:r>
                      <a:endParaRPr lang="en-US" sz="1400" dirty="0" err="1"/>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0510450"/>
                  </a:ext>
                </a:extLst>
              </a:tr>
              <a:tr h="370839">
                <a:tc>
                  <a:txBody>
                    <a:bodyPr/>
                    <a:lstStyle/>
                    <a:p>
                      <a:pPr lvl="0">
                        <a:buNone/>
                      </a:pPr>
                      <a:r>
                        <a:rPr lang="en-US" sz="1200" dirty="0"/>
                        <a:t>Storage box</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20000"/>
                        <a:lumOff val="80000"/>
                      </a:schemeClr>
                    </a:solidFill>
                  </a:tcPr>
                </a:tc>
                <a:tc>
                  <a:txBody>
                    <a:bodyPr/>
                    <a:lstStyle/>
                    <a:p>
                      <a:pPr lvl="0">
                        <a:buNone/>
                      </a:pPr>
                      <a:r>
                        <a:rPr lang="en-US" sz="1400" dirty="0"/>
                        <a:t>Bonded</a:t>
                      </a:r>
                      <a:endParaRPr lang="en-US" sz="1400" dirty="0" err="1"/>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20000"/>
                        <a:lumOff val="80000"/>
                      </a:schemeClr>
                    </a:solidFill>
                  </a:tcPr>
                </a:tc>
                <a:extLst>
                  <a:ext uri="{0D108BD9-81ED-4DB2-BD59-A6C34878D82A}">
                    <a16:rowId xmlns:a16="http://schemas.microsoft.com/office/drawing/2014/main" val="190156108"/>
                  </a:ext>
                </a:extLst>
              </a:tr>
            </a:tbl>
          </a:graphicData>
        </a:graphic>
      </p:graphicFrame>
      <p:cxnSp>
        <p:nvCxnSpPr>
          <p:cNvPr id="13" name="Straight Arrow Connector 12">
            <a:extLst>
              <a:ext uri="{FF2B5EF4-FFF2-40B4-BE49-F238E27FC236}">
                <a16:creationId xmlns:a16="http://schemas.microsoft.com/office/drawing/2014/main" id="{256FDC9C-D9D7-9BAA-0EEA-3F205AC13CB4}"/>
              </a:ext>
            </a:extLst>
          </p:cNvPr>
          <p:cNvCxnSpPr/>
          <p:nvPr/>
        </p:nvCxnSpPr>
        <p:spPr>
          <a:xfrm flipH="1">
            <a:off x="1429911" y="5347717"/>
            <a:ext cx="895868" cy="361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8AFB593-300B-8FE8-D6DC-3FA178451D4B}"/>
              </a:ext>
            </a:extLst>
          </p:cNvPr>
          <p:cNvCxnSpPr>
            <a:cxnSpLocks/>
          </p:cNvCxnSpPr>
          <p:nvPr/>
        </p:nvCxnSpPr>
        <p:spPr>
          <a:xfrm>
            <a:off x="4567268" y="5352101"/>
            <a:ext cx="1100556" cy="4814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6276AA3A-54DF-E9DB-BD4B-E312E597D635}"/>
              </a:ext>
            </a:extLst>
          </p:cNvPr>
          <p:cNvSpPr/>
          <p:nvPr/>
        </p:nvSpPr>
        <p:spPr>
          <a:xfrm>
            <a:off x="2274847" y="5227224"/>
            <a:ext cx="2358482" cy="396048"/>
          </a:xfrm>
          <a:prstGeom prst="roundRect">
            <a:avLst/>
          </a:prstGeom>
          <a:solidFill>
            <a:srgbClr val="E686D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b="1">
                <a:latin typeface="Century Gothic"/>
                <a:cs typeface="Calibri"/>
              </a:rPr>
              <a:t>FABRICS</a:t>
            </a:r>
          </a:p>
        </p:txBody>
      </p:sp>
      <p:cxnSp>
        <p:nvCxnSpPr>
          <p:cNvPr id="19" name="Straight Arrow Connector 18">
            <a:extLst>
              <a:ext uri="{FF2B5EF4-FFF2-40B4-BE49-F238E27FC236}">
                <a16:creationId xmlns:a16="http://schemas.microsoft.com/office/drawing/2014/main" id="{EB421E53-92E6-E594-49B6-A947FDB21F22}"/>
              </a:ext>
            </a:extLst>
          </p:cNvPr>
          <p:cNvCxnSpPr>
            <a:cxnSpLocks/>
          </p:cNvCxnSpPr>
          <p:nvPr/>
        </p:nvCxnSpPr>
        <p:spPr>
          <a:xfrm>
            <a:off x="3440555" y="5591341"/>
            <a:ext cx="17258" cy="333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1">
            <a:extLst>
              <a:ext uri="{FF2B5EF4-FFF2-40B4-BE49-F238E27FC236}">
                <a16:creationId xmlns:a16="http://schemas.microsoft.com/office/drawing/2014/main" id="{10FC4DB0-9F34-AF5A-8DF6-4DCB23B4C7DE}"/>
              </a:ext>
            </a:extLst>
          </p:cNvPr>
          <p:cNvSpPr txBox="1"/>
          <p:nvPr/>
        </p:nvSpPr>
        <p:spPr>
          <a:xfrm>
            <a:off x="404907" y="766757"/>
            <a:ext cx="3953459" cy="307777"/>
          </a:xfrm>
          <a:prstGeom prst="rect">
            <a:avLst/>
          </a:prstGeom>
          <a:solidFill>
            <a:schemeClr val="bg1">
              <a:lumMod val="85000"/>
            </a:schemeClr>
          </a:solid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a:ea typeface="Calibri" panose="020F0502020204030204"/>
                <a:cs typeface="Arial"/>
              </a:rPr>
              <a:t>Fabric Construction-</a:t>
            </a:r>
          </a:p>
        </p:txBody>
      </p:sp>
      <p:sp>
        <p:nvSpPr>
          <p:cNvPr id="46" name="TextBox 2">
            <a:extLst>
              <a:ext uri="{FF2B5EF4-FFF2-40B4-BE49-F238E27FC236}">
                <a16:creationId xmlns:a16="http://schemas.microsoft.com/office/drawing/2014/main" id="{32F640B1-0E62-2D92-57AB-77E5B5583985}"/>
              </a:ext>
            </a:extLst>
          </p:cNvPr>
          <p:cNvSpPr txBox="1"/>
          <p:nvPr/>
        </p:nvSpPr>
        <p:spPr>
          <a:xfrm>
            <a:off x="5008898" y="806918"/>
            <a:ext cx="1671091" cy="338554"/>
          </a:xfrm>
          <a:prstGeom prst="rect">
            <a:avLst/>
          </a:prstGeom>
          <a:solidFill>
            <a:schemeClr val="accent4">
              <a:lumMod val="40000"/>
              <a:lumOff val="60000"/>
            </a:schemeClr>
          </a:solidFill>
          <a:ln>
            <a:solidFill>
              <a:srgbClr val="00B0F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u="sng"/>
              <a:t>Success criteria</a:t>
            </a:r>
          </a:p>
        </p:txBody>
      </p:sp>
      <p:sp>
        <p:nvSpPr>
          <p:cNvPr id="47" name="Arrow: Left 46">
            <a:extLst>
              <a:ext uri="{FF2B5EF4-FFF2-40B4-BE49-F238E27FC236}">
                <a16:creationId xmlns:a16="http://schemas.microsoft.com/office/drawing/2014/main" id="{B989B3A3-31B8-7A0D-E60F-E00AD67DE616}"/>
              </a:ext>
            </a:extLst>
          </p:cNvPr>
          <p:cNvSpPr/>
          <p:nvPr/>
        </p:nvSpPr>
        <p:spPr>
          <a:xfrm rot="10800000">
            <a:off x="3068947" y="770914"/>
            <a:ext cx="1866646" cy="302086"/>
          </a:xfrm>
          <a:prstGeom prst="leftArrow">
            <a:avLst/>
          </a:prstGeom>
          <a:solidFill>
            <a:srgbClr val="0000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Title 1">
            <a:extLst>
              <a:ext uri="{FF2B5EF4-FFF2-40B4-BE49-F238E27FC236}">
                <a16:creationId xmlns:a16="http://schemas.microsoft.com/office/drawing/2014/main" id="{BE479821-E723-3A79-E027-FE106676CE3C}"/>
              </a:ext>
            </a:extLst>
          </p:cNvPr>
          <p:cNvSpPr txBox="1">
            <a:spLocks/>
          </p:cNvSpPr>
          <p:nvPr/>
        </p:nvSpPr>
        <p:spPr>
          <a:xfrm>
            <a:off x="445097" y="1239226"/>
            <a:ext cx="1291498" cy="583846"/>
          </a:xfrm>
          <a:prstGeom prst="rect">
            <a:avLst/>
          </a:prstGeom>
          <a:noFill/>
          <a:ln w="9525" cap="flat" cmpd="sng" algn="ctr">
            <a:solidFill>
              <a:sysClr val="windowText" lastClr="000000"/>
            </a:solidFill>
            <a:prstDash val="solid"/>
          </a:ln>
          <a:effectLst/>
        </p:spPr>
        <p:txBody>
          <a:bodyPr vert="horz" lIns="91440" tIns="45720" rIns="91440" bIns="45720" rtlCol="0" anchor="ct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0" i="0" u="sng" strike="noStrike" kern="1200" cap="none" spc="0" normalizeH="0" baseline="0" noProof="0">
                <a:ln>
                  <a:noFill/>
                </a:ln>
                <a:effectLst/>
                <a:uLnTx/>
                <a:uFillTx/>
                <a:latin typeface="Calibri"/>
                <a:ea typeface="+mn-ea"/>
                <a:cs typeface="+mn-cs"/>
              </a:rPr>
              <a:t>Fabric structures</a:t>
            </a:r>
          </a:p>
        </p:txBody>
      </p:sp>
      <p:graphicFrame>
        <p:nvGraphicFramePr>
          <p:cNvPr id="64" name="Table 63">
            <a:extLst>
              <a:ext uri="{FF2B5EF4-FFF2-40B4-BE49-F238E27FC236}">
                <a16:creationId xmlns:a16="http://schemas.microsoft.com/office/drawing/2014/main" id="{E8D8969B-71E1-1D77-3022-6436AA08034D}"/>
              </a:ext>
            </a:extLst>
          </p:cNvPr>
          <p:cNvGraphicFramePr>
            <a:graphicFrameLocks noGrp="1"/>
          </p:cNvGraphicFramePr>
          <p:nvPr>
            <p:extLst>
              <p:ext uri="{D42A27DB-BD31-4B8C-83A1-F6EECF244321}">
                <p14:modId xmlns:p14="http://schemas.microsoft.com/office/powerpoint/2010/main" val="1833493656"/>
              </p:ext>
            </p:extLst>
          </p:nvPr>
        </p:nvGraphicFramePr>
        <p:xfrm>
          <a:off x="2018025" y="1074769"/>
          <a:ext cx="4691737" cy="1045026"/>
        </p:xfrm>
        <a:graphic>
          <a:graphicData uri="http://schemas.openxmlformats.org/drawingml/2006/table">
            <a:tbl>
              <a:tblPr firstRow="1" bandRow="1">
                <a:tableStyleId>{5C22544A-7EE6-4342-B048-85BDC9FD1C3A}</a:tableStyleId>
              </a:tblPr>
              <a:tblGrid>
                <a:gridCol w="729341">
                  <a:extLst>
                    <a:ext uri="{9D8B030D-6E8A-4147-A177-3AD203B41FA5}">
                      <a16:colId xmlns:a16="http://schemas.microsoft.com/office/drawing/2014/main" val="2169951840"/>
                    </a:ext>
                  </a:extLst>
                </a:gridCol>
                <a:gridCol w="718457">
                  <a:extLst>
                    <a:ext uri="{9D8B030D-6E8A-4147-A177-3AD203B41FA5}">
                      <a16:colId xmlns:a16="http://schemas.microsoft.com/office/drawing/2014/main" val="3224276043"/>
                    </a:ext>
                  </a:extLst>
                </a:gridCol>
                <a:gridCol w="805540">
                  <a:extLst>
                    <a:ext uri="{9D8B030D-6E8A-4147-A177-3AD203B41FA5}">
                      <a16:colId xmlns:a16="http://schemas.microsoft.com/office/drawing/2014/main" val="861706324"/>
                    </a:ext>
                  </a:extLst>
                </a:gridCol>
                <a:gridCol w="925285">
                  <a:extLst>
                    <a:ext uri="{9D8B030D-6E8A-4147-A177-3AD203B41FA5}">
                      <a16:colId xmlns:a16="http://schemas.microsoft.com/office/drawing/2014/main" val="728301288"/>
                    </a:ext>
                  </a:extLst>
                </a:gridCol>
                <a:gridCol w="827314">
                  <a:extLst>
                    <a:ext uri="{9D8B030D-6E8A-4147-A177-3AD203B41FA5}">
                      <a16:colId xmlns:a16="http://schemas.microsoft.com/office/drawing/2014/main" val="4176564931"/>
                    </a:ext>
                  </a:extLst>
                </a:gridCol>
                <a:gridCol w="685800">
                  <a:extLst>
                    <a:ext uri="{9D8B030D-6E8A-4147-A177-3AD203B41FA5}">
                      <a16:colId xmlns:a16="http://schemas.microsoft.com/office/drawing/2014/main" val="3372895263"/>
                    </a:ext>
                  </a:extLst>
                </a:gridCol>
              </a:tblGrid>
              <a:tr h="348342">
                <a:tc gridSpan="6">
                  <a:txBody>
                    <a:bodyPr/>
                    <a:lstStyle/>
                    <a:p>
                      <a:pPr fontAlgn="base"/>
                      <a:r>
                        <a:rPr lang="en-GB" sz="1050" b="1" dirty="0">
                          <a:solidFill>
                            <a:srgbClr val="FFFFFF"/>
                          </a:solidFill>
                          <a:effectLst/>
                          <a:latin typeface="Calibri"/>
                        </a:rPr>
                        <a:t>WORDS TO USE</a:t>
                      </a:r>
                      <a:endParaRPr lang="en-GB" b="1" dirty="0">
                        <a:solidFill>
                          <a:srgbClr val="FFFFFF"/>
                        </a:solidFill>
                        <a:effectLst/>
                        <a:latin typeface="Calibri"/>
                      </a:endParaRPr>
                    </a:p>
                  </a:txBody>
                  <a:tcP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6497678"/>
                  </a:ext>
                </a:extLst>
              </a:tr>
              <a:tr h="348342">
                <a:tc>
                  <a:txBody>
                    <a:bodyPr/>
                    <a:lstStyle/>
                    <a:p>
                      <a:pPr fontAlgn="base"/>
                      <a:r>
                        <a:rPr lang="en-GB" sz="1050" dirty="0">
                          <a:effectLst/>
                          <a:latin typeface="Calibri"/>
                        </a:rPr>
                        <a:t>strong</a:t>
                      </a:r>
                      <a:endParaRPr lang="en-GB" dirty="0">
                        <a:effectLst/>
                        <a:latin typeface="Calibri"/>
                      </a:endParaRPr>
                    </a:p>
                  </a:txBody>
                  <a:tcP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CFD5EA"/>
                    </a:solidFill>
                  </a:tcPr>
                </a:tc>
                <a:tc>
                  <a:txBody>
                    <a:bodyPr/>
                    <a:lstStyle/>
                    <a:p>
                      <a:pPr fontAlgn="base"/>
                      <a:r>
                        <a:rPr lang="en-GB" sz="1050" dirty="0">
                          <a:effectLst/>
                          <a:latin typeface="Calibri"/>
                        </a:rPr>
                        <a:t>one</a:t>
                      </a:r>
                      <a:endParaRPr lang="en-GB" dirty="0">
                        <a:effectLst/>
                        <a:latin typeface="Calibri"/>
                      </a:endParaRPr>
                    </a:p>
                  </a:txBody>
                  <a:tcP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CFD5EA"/>
                    </a:solidFill>
                  </a:tcPr>
                </a:tc>
                <a:tc>
                  <a:txBody>
                    <a:bodyPr/>
                    <a:lstStyle/>
                    <a:p>
                      <a:pPr fontAlgn="base"/>
                      <a:r>
                        <a:rPr lang="en-GB" sz="1050" dirty="0">
                          <a:effectLst/>
                          <a:latin typeface="Calibri"/>
                        </a:rPr>
                        <a:t>stretchy</a:t>
                      </a:r>
                      <a:endParaRPr lang="en-GB" dirty="0">
                        <a:effectLst/>
                        <a:latin typeface="Calibri"/>
                      </a:endParaRPr>
                    </a:p>
                  </a:txBody>
                  <a:tcP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CFD5EA"/>
                    </a:solidFill>
                  </a:tcPr>
                </a:tc>
                <a:tc>
                  <a:txBody>
                    <a:bodyPr/>
                    <a:lstStyle/>
                    <a:p>
                      <a:pPr fontAlgn="base"/>
                      <a:r>
                        <a:rPr lang="en-GB" sz="1050" dirty="0">
                          <a:effectLst/>
                          <a:latin typeface="Calibri"/>
                        </a:rPr>
                        <a:t>stiff</a:t>
                      </a:r>
                      <a:endParaRPr lang="en-GB" dirty="0">
                        <a:effectLst/>
                        <a:latin typeface="Calibri"/>
                      </a:endParaRPr>
                    </a:p>
                  </a:txBody>
                  <a:tcP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CFD5EA"/>
                    </a:solidFill>
                  </a:tcPr>
                </a:tc>
                <a:tc>
                  <a:txBody>
                    <a:bodyPr/>
                    <a:lstStyle/>
                    <a:p>
                      <a:pPr fontAlgn="base"/>
                      <a:r>
                        <a:rPr lang="en-GB" sz="1050" dirty="0">
                          <a:effectLst/>
                          <a:latin typeface="Calibri"/>
                        </a:rPr>
                        <a:t>spinning</a:t>
                      </a:r>
                      <a:endParaRPr lang="en-GB" dirty="0">
                        <a:effectLst/>
                        <a:latin typeface="Calibri"/>
                      </a:endParaRPr>
                    </a:p>
                  </a:txBody>
                  <a:tcP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CFD5EA"/>
                    </a:solidFill>
                  </a:tcPr>
                </a:tc>
                <a:tc>
                  <a:txBody>
                    <a:bodyPr/>
                    <a:lstStyle/>
                    <a:p>
                      <a:pPr fontAlgn="base"/>
                      <a:r>
                        <a:rPr lang="en-GB" sz="1050" dirty="0">
                          <a:effectLst/>
                          <a:latin typeface="Calibri"/>
                        </a:rPr>
                        <a:t>weft</a:t>
                      </a:r>
                      <a:endParaRPr lang="en-GB" dirty="0">
                        <a:effectLst/>
                        <a:latin typeface="Calibri"/>
                      </a:endParaRPr>
                    </a:p>
                  </a:txBody>
                  <a:tcP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CFD5EA"/>
                    </a:solidFill>
                  </a:tcPr>
                </a:tc>
                <a:extLst>
                  <a:ext uri="{0D108BD9-81ED-4DB2-BD59-A6C34878D82A}">
                    <a16:rowId xmlns:a16="http://schemas.microsoft.com/office/drawing/2014/main" val="2654419312"/>
                  </a:ext>
                </a:extLst>
              </a:tr>
              <a:tr h="348342">
                <a:tc>
                  <a:txBody>
                    <a:bodyPr/>
                    <a:lstStyle/>
                    <a:p>
                      <a:pPr fontAlgn="base"/>
                      <a:r>
                        <a:rPr lang="en-GB" sz="1050" dirty="0">
                          <a:effectLst/>
                          <a:latin typeface="Calibri"/>
                        </a:rPr>
                        <a:t>loom </a:t>
                      </a:r>
                      <a:endParaRPr lang="en-GB" dirty="0">
                        <a:effectLst/>
                        <a:latin typeface="Calibri"/>
                      </a:endParaRPr>
                    </a:p>
                  </a:txBody>
                  <a:tcP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E9EBF5"/>
                    </a:solidFill>
                  </a:tcPr>
                </a:tc>
                <a:tc>
                  <a:txBody>
                    <a:bodyPr/>
                    <a:lstStyle/>
                    <a:p>
                      <a:pPr fontAlgn="base"/>
                      <a:r>
                        <a:rPr lang="en-GB" sz="1050" dirty="0">
                          <a:effectLst/>
                          <a:latin typeface="Calibri"/>
                        </a:rPr>
                        <a:t>weak</a:t>
                      </a:r>
                      <a:endParaRPr lang="en-GB" dirty="0">
                        <a:effectLst/>
                        <a:latin typeface="Calibri"/>
                      </a:endParaRPr>
                    </a:p>
                  </a:txBody>
                  <a:tcP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E9EBF5"/>
                    </a:solidFill>
                  </a:tcPr>
                </a:tc>
                <a:tc>
                  <a:txBody>
                    <a:bodyPr/>
                    <a:lstStyle/>
                    <a:p>
                      <a:pPr fontAlgn="base"/>
                      <a:r>
                        <a:rPr lang="en-GB" sz="1050" dirty="0">
                          <a:effectLst/>
                          <a:latin typeface="Calibri"/>
                        </a:rPr>
                        <a:t>two</a:t>
                      </a:r>
                      <a:endParaRPr lang="en-GB" dirty="0">
                        <a:effectLst/>
                        <a:latin typeface="Calibri"/>
                      </a:endParaRPr>
                    </a:p>
                  </a:txBody>
                  <a:tcP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E9EBF5"/>
                    </a:solidFill>
                  </a:tcPr>
                </a:tc>
                <a:tc>
                  <a:txBody>
                    <a:bodyPr/>
                    <a:lstStyle/>
                    <a:p>
                      <a:pPr fontAlgn="base"/>
                      <a:r>
                        <a:rPr lang="en-GB" sz="1050" dirty="0">
                          <a:effectLst/>
                          <a:latin typeface="Calibri"/>
                        </a:rPr>
                        <a:t>selvedge</a:t>
                      </a:r>
                      <a:endParaRPr lang="en-GB" dirty="0">
                        <a:effectLst/>
                        <a:latin typeface="Calibri"/>
                      </a:endParaRPr>
                    </a:p>
                  </a:txBody>
                  <a:tcP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E9EBF5"/>
                    </a:solidFill>
                  </a:tcPr>
                </a:tc>
                <a:tc>
                  <a:txBody>
                    <a:bodyPr/>
                    <a:lstStyle/>
                    <a:p>
                      <a:pPr fontAlgn="base"/>
                      <a:r>
                        <a:rPr lang="en-GB" sz="1050" dirty="0">
                          <a:effectLst/>
                          <a:latin typeface="Calibri"/>
                        </a:rPr>
                        <a:t>yarns</a:t>
                      </a:r>
                      <a:endParaRPr lang="en-GB" dirty="0">
                        <a:effectLst/>
                        <a:latin typeface="Calibri"/>
                      </a:endParaRPr>
                    </a:p>
                  </a:txBody>
                  <a:tcP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E9EBF5"/>
                    </a:solidFill>
                  </a:tcPr>
                </a:tc>
                <a:tc>
                  <a:txBody>
                    <a:bodyPr/>
                    <a:lstStyle/>
                    <a:p>
                      <a:pPr fontAlgn="base"/>
                      <a:r>
                        <a:rPr lang="en-GB" sz="1050" dirty="0">
                          <a:effectLst/>
                          <a:latin typeface="Calibri"/>
                        </a:rPr>
                        <a:t>break</a:t>
                      </a:r>
                      <a:endParaRPr lang="en-GB" dirty="0">
                        <a:effectLst/>
                        <a:latin typeface="Calibri"/>
                      </a:endParaRPr>
                    </a:p>
                  </a:txBody>
                  <a:tcP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1613095013"/>
                  </a:ext>
                </a:extLst>
              </a:tr>
            </a:tbl>
          </a:graphicData>
        </a:graphic>
      </p:graphicFrame>
      <p:graphicFrame>
        <p:nvGraphicFramePr>
          <p:cNvPr id="66" name="Table 65">
            <a:extLst>
              <a:ext uri="{FF2B5EF4-FFF2-40B4-BE49-F238E27FC236}">
                <a16:creationId xmlns:a16="http://schemas.microsoft.com/office/drawing/2014/main" id="{3E1DDDCC-D650-CC5A-761C-1BCF246CB6F9}"/>
              </a:ext>
            </a:extLst>
          </p:cNvPr>
          <p:cNvGraphicFramePr>
            <a:graphicFrameLocks noGrp="1"/>
          </p:cNvGraphicFramePr>
          <p:nvPr>
            <p:extLst>
              <p:ext uri="{D42A27DB-BD31-4B8C-83A1-F6EECF244321}">
                <p14:modId xmlns:p14="http://schemas.microsoft.com/office/powerpoint/2010/main" val="200751381"/>
              </p:ext>
            </p:extLst>
          </p:nvPr>
        </p:nvGraphicFramePr>
        <p:xfrm>
          <a:off x="503151" y="2038767"/>
          <a:ext cx="6153149" cy="2255520"/>
        </p:xfrm>
        <a:graphic>
          <a:graphicData uri="http://schemas.openxmlformats.org/drawingml/2006/table">
            <a:tbl>
              <a:tblPr firstRow="1" bandRow="1">
                <a:tableStyleId>{5C22544A-7EE6-4342-B048-85BDC9FD1C3A}</a:tableStyleId>
              </a:tblPr>
              <a:tblGrid>
                <a:gridCol w="1233541">
                  <a:extLst>
                    <a:ext uri="{9D8B030D-6E8A-4147-A177-3AD203B41FA5}">
                      <a16:colId xmlns:a16="http://schemas.microsoft.com/office/drawing/2014/main" val="1453820154"/>
                    </a:ext>
                  </a:extLst>
                </a:gridCol>
                <a:gridCol w="4919608">
                  <a:extLst>
                    <a:ext uri="{9D8B030D-6E8A-4147-A177-3AD203B41FA5}">
                      <a16:colId xmlns:a16="http://schemas.microsoft.com/office/drawing/2014/main" val="3376143208"/>
                    </a:ext>
                  </a:extLst>
                </a:gridCol>
              </a:tblGrid>
              <a:tr h="696809">
                <a:tc>
                  <a:txBody>
                    <a:bodyPr/>
                    <a:lstStyle/>
                    <a:p>
                      <a:pPr fontAlgn="auto"/>
                      <a:endParaRPr lang="en-GB" sz="1800" b="1">
                        <a:solidFill>
                          <a:srgbClr val="000000"/>
                        </a:solidFill>
                        <a:effectLst/>
                        <a:latin typeface="Calibri" panose="020F0502020204030204" pitchFamily="34" charset="0"/>
                      </a:endParaRPr>
                    </a:p>
                  </a:txBody>
                  <a:tcPr anchor="ct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4472C4"/>
                    </a:solidFill>
                  </a:tcPr>
                </a:tc>
                <a:tc>
                  <a:txBody>
                    <a:bodyPr/>
                    <a:lstStyle/>
                    <a:p>
                      <a:pPr fontAlgn="base"/>
                      <a:r>
                        <a:rPr lang="en-GB" sz="1000" b="1">
                          <a:solidFill>
                            <a:srgbClr val="000000"/>
                          </a:solidFill>
                          <a:effectLst/>
                          <a:latin typeface="Arial" panose="020B0604020202020204" pitchFamily="34" charset="0"/>
                        </a:rPr>
                        <a:t>Woven</a:t>
                      </a:r>
                      <a:endParaRPr lang="en-GB" b="1">
                        <a:solidFill>
                          <a:srgbClr val="FFFFFF"/>
                        </a:solidFill>
                        <a:effectLst/>
                      </a:endParaRPr>
                    </a:p>
                    <a:p>
                      <a:pPr fontAlgn="base"/>
                      <a:r>
                        <a:rPr lang="en-GB" sz="1000" b="1">
                          <a:solidFill>
                            <a:srgbClr val="000000"/>
                          </a:solidFill>
                          <a:effectLst/>
                          <a:latin typeface="Arial" panose="020B0604020202020204" pitchFamily="34" charset="0"/>
                        </a:rPr>
                        <a:t>Woven fabrics are ……………… and stable. They are made on a ………………</a:t>
                      </a:r>
                      <a:endParaRPr lang="en-GB" b="1">
                        <a:solidFill>
                          <a:srgbClr val="FFFFFF"/>
                        </a:solidFill>
                        <a:effectLst/>
                      </a:endParaRPr>
                    </a:p>
                    <a:p>
                      <a:pPr fontAlgn="base"/>
                      <a:r>
                        <a:rPr lang="en-GB" sz="1000" b="1">
                          <a:solidFill>
                            <a:srgbClr val="000000"/>
                          </a:solidFill>
                          <a:effectLst/>
                          <a:latin typeface="Arial" panose="020B0604020202020204" pitchFamily="34" charset="0"/>
                        </a:rPr>
                        <a:t>Usually, woven fabrics are made using ……………… yarns; the warp and ……………… Woven fabrics have a ………………</a:t>
                      </a:r>
                      <a:endParaRPr lang="en-GB" b="1">
                        <a:solidFill>
                          <a:srgbClr val="FFFFFF"/>
                        </a:solidFill>
                        <a:effectLst/>
                      </a:endParaRPr>
                    </a:p>
                  </a:txBody>
                  <a:tcPr anchor="ct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447178171"/>
                  </a:ext>
                </a:extLst>
              </a:tr>
              <a:tr h="696809">
                <a:tc>
                  <a:txBody>
                    <a:bodyPr/>
                    <a:lstStyle/>
                    <a:p>
                      <a:pPr fontAlgn="auto"/>
                      <a:endParaRPr lang="en-GB" sz="1800">
                        <a:effectLst/>
                        <a:latin typeface="Calibri" panose="020F0502020204030204" pitchFamily="34" charset="0"/>
                      </a:endParaRPr>
                    </a:p>
                  </a:txBody>
                  <a:tcPr anchor="ct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CFD5EA"/>
                    </a:solidFill>
                  </a:tcPr>
                </a:tc>
                <a:tc>
                  <a:txBody>
                    <a:bodyPr/>
                    <a:lstStyle/>
                    <a:p>
                      <a:pPr fontAlgn="base"/>
                      <a:r>
                        <a:rPr lang="en-GB" sz="1000">
                          <a:effectLst/>
                          <a:latin typeface="Arial" panose="020B0604020202020204" pitchFamily="34" charset="0"/>
                        </a:rPr>
                        <a:t>Knitted</a:t>
                      </a:r>
                      <a:endParaRPr lang="en-GB">
                        <a:effectLst/>
                      </a:endParaRPr>
                    </a:p>
                    <a:p>
                      <a:pPr fontAlgn="base"/>
                      <a:r>
                        <a:rPr lang="en-GB" sz="1000">
                          <a:effectLst/>
                          <a:latin typeface="Arial" panose="020B0604020202020204" pitchFamily="34" charset="0"/>
                        </a:rPr>
                        <a:t>Knitted fabrics are ………………. They are made from ……………… yarn.</a:t>
                      </a:r>
                      <a:endParaRPr lang="en-GB">
                        <a:effectLst/>
                      </a:endParaRPr>
                    </a:p>
                    <a:p>
                      <a:pPr fontAlgn="base"/>
                      <a:r>
                        <a:rPr lang="en-GB" sz="1000">
                          <a:effectLst/>
                          <a:latin typeface="Arial" panose="020B0604020202020204" pitchFamily="34" charset="0"/>
                        </a:rPr>
                        <a:t>The yarns can catch and ………………, which is when all the loops that join together cause knitted fabrics to ladder.</a:t>
                      </a:r>
                      <a:endParaRPr lang="en-GB">
                        <a:effectLst/>
                      </a:endParaRPr>
                    </a:p>
                  </a:txBody>
                  <a:tcPr anchor="ct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CFD5EA"/>
                    </a:solidFill>
                  </a:tcPr>
                </a:tc>
                <a:extLst>
                  <a:ext uri="{0D108BD9-81ED-4DB2-BD59-A6C34878D82A}">
                    <a16:rowId xmlns:a16="http://schemas.microsoft.com/office/drawing/2014/main" val="162367460"/>
                  </a:ext>
                </a:extLst>
              </a:tr>
              <a:tr h="838200">
                <a:tc>
                  <a:txBody>
                    <a:bodyPr/>
                    <a:lstStyle/>
                    <a:p>
                      <a:pPr fontAlgn="auto"/>
                      <a:endParaRPr lang="en-GB" sz="2000">
                        <a:effectLst/>
                        <a:latin typeface="Calibri" panose="020F0502020204030204" pitchFamily="34" charset="0"/>
                      </a:endParaRPr>
                    </a:p>
                  </a:txBody>
                  <a:tcPr anchor="ct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E9EBF5"/>
                    </a:solidFill>
                  </a:tcPr>
                </a:tc>
                <a:tc>
                  <a:txBody>
                    <a:bodyPr/>
                    <a:lstStyle/>
                    <a:p>
                      <a:pPr fontAlgn="base"/>
                      <a:r>
                        <a:rPr lang="en-GB" sz="1000">
                          <a:effectLst/>
                          <a:latin typeface="Arial" panose="020B0604020202020204" pitchFamily="34" charset="0"/>
                        </a:rPr>
                        <a:t>Non-Woven</a:t>
                      </a:r>
                      <a:endParaRPr lang="en-GB">
                        <a:effectLst/>
                      </a:endParaRPr>
                    </a:p>
                    <a:p>
                      <a:pPr fontAlgn="base"/>
                      <a:r>
                        <a:rPr lang="en-GB" sz="1000">
                          <a:effectLst/>
                          <a:latin typeface="Arial" panose="020B0604020202020204" pitchFamily="34" charset="0"/>
                        </a:rPr>
                        <a:t>Non-woven fabrics are ………………. They are usually thick and ……………… and cannot be washed. </a:t>
                      </a:r>
                      <a:endParaRPr lang="en-GB">
                        <a:effectLst/>
                      </a:endParaRPr>
                    </a:p>
                    <a:p>
                      <a:pPr fontAlgn="base"/>
                      <a:r>
                        <a:rPr lang="en-GB" sz="1000">
                          <a:effectLst/>
                          <a:latin typeface="Arial" panose="020B0604020202020204" pitchFamily="34" charset="0"/>
                        </a:rPr>
                        <a:t>Non-woven fabrics are NOT made from ……………… which makes them cheaper to produce.</a:t>
                      </a:r>
                      <a:endParaRPr lang="en-GB">
                        <a:effectLst/>
                      </a:endParaRPr>
                    </a:p>
                  </a:txBody>
                  <a:tcPr anchor="ctr">
                    <a:lnL w="12840" cap="flat" cmpd="sng" algn="ctr">
                      <a:solidFill>
                        <a:srgbClr val="000000"/>
                      </a:solidFill>
                      <a:prstDash val="solid"/>
                      <a:round/>
                      <a:headEnd type="none" w="med" len="med"/>
                      <a:tailEnd type="none" w="med" len="med"/>
                    </a:lnL>
                    <a:lnR w="12840" cap="flat" cmpd="sng" algn="ctr">
                      <a:solidFill>
                        <a:srgbClr val="000000"/>
                      </a:solidFill>
                      <a:prstDash val="solid"/>
                      <a:round/>
                      <a:headEnd type="none" w="med" len="med"/>
                      <a:tailEnd type="none" w="med" len="med"/>
                    </a:lnR>
                    <a:lnT w="12840" cap="flat" cmpd="sng" algn="ctr">
                      <a:solidFill>
                        <a:srgbClr val="000000"/>
                      </a:solidFill>
                      <a:prstDash val="solid"/>
                      <a:round/>
                      <a:headEnd type="none" w="med" len="med"/>
                      <a:tailEnd type="none" w="med" len="med"/>
                    </a:lnT>
                    <a:lnB w="1284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1440864866"/>
                  </a:ext>
                </a:extLst>
              </a:tr>
            </a:tbl>
          </a:graphicData>
        </a:graphic>
      </p:graphicFrame>
      <p:sp>
        <p:nvSpPr>
          <p:cNvPr id="38" name="TextBox 37">
            <a:extLst>
              <a:ext uri="{FF2B5EF4-FFF2-40B4-BE49-F238E27FC236}">
                <a16:creationId xmlns:a16="http://schemas.microsoft.com/office/drawing/2014/main" id="{D7AC77CC-2194-4979-F876-20E267589854}"/>
              </a:ext>
            </a:extLst>
          </p:cNvPr>
          <p:cNvSpPr txBox="1"/>
          <p:nvPr/>
        </p:nvSpPr>
        <p:spPr>
          <a:xfrm>
            <a:off x="437104" y="4460743"/>
            <a:ext cx="6247563" cy="738664"/>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202124"/>
                </a:solidFill>
                <a:latin typeface="Arial Narrow"/>
              </a:rPr>
              <a:t>What is the definition of a fabric?</a:t>
            </a:r>
          </a:p>
          <a:p>
            <a:r>
              <a:rPr lang="en-US" sz="1400" dirty="0">
                <a:solidFill>
                  <a:srgbClr val="4D5156"/>
                </a:solidFill>
                <a:latin typeface="Arial Narrow"/>
                <a:cs typeface="arial"/>
              </a:rPr>
              <a:t>Fabric is </a:t>
            </a:r>
            <a:r>
              <a:rPr lang="en-US" sz="1400" dirty="0">
                <a:solidFill>
                  <a:srgbClr val="040C28"/>
                </a:solidFill>
                <a:latin typeface="Arial Narrow"/>
                <a:cs typeface="arial"/>
              </a:rPr>
              <a:t>cloth or other material produced by weaving together cotton, nylon, wool, silk, or other threads</a:t>
            </a:r>
            <a:r>
              <a:rPr lang="en-US" sz="1400" dirty="0">
                <a:solidFill>
                  <a:srgbClr val="4D5156"/>
                </a:solidFill>
                <a:latin typeface="Arial Narrow"/>
                <a:cs typeface="arial"/>
              </a:rPr>
              <a:t>. Fabrics are used for making things such as clothes, curtains, and sheets.</a:t>
            </a:r>
          </a:p>
        </p:txBody>
      </p:sp>
      <p:pic>
        <p:nvPicPr>
          <p:cNvPr id="7" name="Picture 6">
            <a:extLst>
              <a:ext uri="{FF2B5EF4-FFF2-40B4-BE49-F238E27FC236}">
                <a16:creationId xmlns:a16="http://schemas.microsoft.com/office/drawing/2014/main" id="{3EA72C3B-5449-D066-1128-EA3B48ECBF4F}"/>
              </a:ext>
            </a:extLst>
          </p:cNvPr>
          <p:cNvPicPr>
            <a:picLocks noChangeAspect="1"/>
          </p:cNvPicPr>
          <p:nvPr/>
        </p:nvPicPr>
        <p:blipFill>
          <a:blip r:embed="rId6"/>
          <a:stretch>
            <a:fillRect/>
          </a:stretch>
        </p:blipFill>
        <p:spPr>
          <a:xfrm>
            <a:off x="2698851" y="4303403"/>
            <a:ext cx="3987842" cy="332452"/>
          </a:xfrm>
          <a:prstGeom prst="rect">
            <a:avLst/>
          </a:prstGeom>
          <a:ln>
            <a:noFill/>
          </a:ln>
          <a:effectLst>
            <a:outerShdw blurRad="292100" dist="139700" dir="2700000" algn="tl" rotWithShape="0">
              <a:srgbClr val="333333">
                <a:alpha val="65000"/>
              </a:srgbClr>
            </a:outerShdw>
          </a:effectLst>
        </p:spPr>
      </p:pic>
      <p:pic>
        <p:nvPicPr>
          <p:cNvPr id="71" name="Picture 70" descr="A picture containing metalware, chain&#10;&#10;Description automatically generated">
            <a:extLst>
              <a:ext uri="{FF2B5EF4-FFF2-40B4-BE49-F238E27FC236}">
                <a16:creationId xmlns:a16="http://schemas.microsoft.com/office/drawing/2014/main" id="{BCB5634D-16CF-6CB3-36D7-46E3B80DD22E}"/>
              </a:ext>
            </a:extLst>
          </p:cNvPr>
          <p:cNvPicPr>
            <a:picLocks noChangeAspect="1"/>
          </p:cNvPicPr>
          <p:nvPr/>
        </p:nvPicPr>
        <p:blipFill>
          <a:blip r:embed="rId7"/>
          <a:stretch>
            <a:fillRect/>
          </a:stretch>
        </p:blipFill>
        <p:spPr>
          <a:xfrm>
            <a:off x="708764" y="3052058"/>
            <a:ext cx="829025" cy="666750"/>
          </a:xfrm>
          <a:prstGeom prst="rect">
            <a:avLst/>
          </a:prstGeom>
        </p:spPr>
      </p:pic>
      <p:pic>
        <p:nvPicPr>
          <p:cNvPr id="72" name="Picture 71" descr="A picture containing text, microphone, grate&#10;&#10;Description automatically generated">
            <a:extLst>
              <a:ext uri="{FF2B5EF4-FFF2-40B4-BE49-F238E27FC236}">
                <a16:creationId xmlns:a16="http://schemas.microsoft.com/office/drawing/2014/main" id="{C375BD42-A611-3E28-B1FA-A7F9D98DB478}"/>
              </a:ext>
            </a:extLst>
          </p:cNvPr>
          <p:cNvPicPr>
            <a:picLocks noChangeAspect="1"/>
          </p:cNvPicPr>
          <p:nvPr/>
        </p:nvPicPr>
        <p:blipFill>
          <a:blip r:embed="rId8"/>
          <a:stretch>
            <a:fillRect/>
          </a:stretch>
        </p:blipFill>
        <p:spPr>
          <a:xfrm>
            <a:off x="715403" y="2219260"/>
            <a:ext cx="778784" cy="635580"/>
          </a:xfrm>
          <a:prstGeom prst="rect">
            <a:avLst/>
          </a:prstGeom>
        </p:spPr>
      </p:pic>
      <p:pic>
        <p:nvPicPr>
          <p:cNvPr id="73" name="Picture 72">
            <a:extLst>
              <a:ext uri="{FF2B5EF4-FFF2-40B4-BE49-F238E27FC236}">
                <a16:creationId xmlns:a16="http://schemas.microsoft.com/office/drawing/2014/main" id="{13EA0DF2-3096-2B4E-A7EA-A6792F688677}"/>
              </a:ext>
            </a:extLst>
          </p:cNvPr>
          <p:cNvPicPr>
            <a:picLocks noChangeAspect="1"/>
          </p:cNvPicPr>
          <p:nvPr/>
        </p:nvPicPr>
        <p:blipFill>
          <a:blip r:embed="rId9"/>
          <a:stretch>
            <a:fillRect/>
          </a:stretch>
        </p:blipFill>
        <p:spPr>
          <a:xfrm>
            <a:off x="682345" y="3804641"/>
            <a:ext cx="932104" cy="656355"/>
          </a:xfrm>
          <a:prstGeom prst="rect">
            <a:avLst/>
          </a:prstGeom>
        </p:spPr>
      </p:pic>
    </p:spTree>
    <p:extLst>
      <p:ext uri="{BB962C8B-B14F-4D97-AF65-F5344CB8AC3E}">
        <p14:creationId xmlns:p14="http://schemas.microsoft.com/office/powerpoint/2010/main" val="106749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3F8440E-A31D-4509-8969-34ACC67F173F}"/>
              </a:ext>
            </a:extLst>
          </p:cNvPr>
          <p:cNvSpPr txBox="1"/>
          <p:nvPr/>
        </p:nvSpPr>
        <p:spPr>
          <a:xfrm>
            <a:off x="258631" y="440216"/>
            <a:ext cx="6336983" cy="584775"/>
          </a:xfrm>
          <a:prstGeom prst="rect">
            <a:avLst/>
          </a:prstGeom>
          <a:solidFill>
            <a:srgbClr val="00B050"/>
          </a:solidFill>
          <a:ln w="28575">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pPr>
            <a:r>
              <a:rPr lang="en-GB" sz="1600">
                <a:solidFill>
                  <a:schemeClr val="bg1"/>
                </a:solidFill>
                <a:latin typeface="Arial"/>
                <a:cs typeface="Arial"/>
              </a:rPr>
              <a:t>YEAR 8 – LEARN SHEET</a:t>
            </a:r>
            <a:endParaRPr lang="en-GB" b="1">
              <a:solidFill>
                <a:schemeClr val="bg1"/>
              </a:solidFill>
              <a:latin typeface="Calibri"/>
              <a:cs typeface="Calibri"/>
            </a:endParaRPr>
          </a:p>
          <a:p>
            <a:pPr>
              <a:spcBef>
                <a:spcPct val="0"/>
              </a:spcBef>
            </a:pPr>
            <a:r>
              <a:rPr lang="en-GB" sz="1600">
                <a:solidFill>
                  <a:schemeClr val="bg1"/>
                </a:solidFill>
                <a:latin typeface="Arial"/>
                <a:cs typeface="Arial"/>
              </a:rPr>
              <a:t>Recreating the work of your artist, using your own ideas from nature</a:t>
            </a:r>
            <a:endParaRPr lang="en-GB" sz="1600" b="1">
              <a:solidFill>
                <a:schemeClr val="bg1"/>
              </a:solidFill>
              <a:latin typeface="Calibri"/>
              <a:ea typeface="+mn-lt"/>
              <a:cs typeface="Calibri"/>
            </a:endParaRPr>
          </a:p>
        </p:txBody>
      </p:sp>
      <p:sp>
        <p:nvSpPr>
          <p:cNvPr id="6" name="Rectangle 5">
            <a:extLst>
              <a:ext uri="{FF2B5EF4-FFF2-40B4-BE49-F238E27FC236}">
                <a16:creationId xmlns:a16="http://schemas.microsoft.com/office/drawing/2014/main" id="{2CA898F8-8F71-4F4C-904A-8C4C960ECE56}"/>
              </a:ext>
            </a:extLst>
          </p:cNvPr>
          <p:cNvSpPr/>
          <p:nvPr/>
        </p:nvSpPr>
        <p:spPr>
          <a:xfrm>
            <a:off x="253594" y="261531"/>
            <a:ext cx="6358261" cy="937476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3" name="Picture 2" descr="A piece of paper with a drawing on it&#10;&#10;Description automatically generated">
            <a:extLst>
              <a:ext uri="{FF2B5EF4-FFF2-40B4-BE49-F238E27FC236}">
                <a16:creationId xmlns:a16="http://schemas.microsoft.com/office/drawing/2014/main" id="{59F89009-EDFA-87B3-0581-C99BF1419B2A}"/>
              </a:ext>
            </a:extLst>
          </p:cNvPr>
          <p:cNvPicPr>
            <a:picLocks noChangeAspect="1"/>
          </p:cNvPicPr>
          <p:nvPr/>
        </p:nvPicPr>
        <p:blipFill rotWithShape="1">
          <a:blip r:embed="rId3"/>
          <a:srcRect l="46565" b="481"/>
          <a:stretch/>
        </p:blipFill>
        <p:spPr>
          <a:xfrm>
            <a:off x="4969084" y="7556633"/>
            <a:ext cx="1621520" cy="2087316"/>
          </a:xfrm>
          <a:prstGeom prst="rect">
            <a:avLst/>
          </a:prstGeom>
        </p:spPr>
      </p:pic>
      <p:sp>
        <p:nvSpPr>
          <p:cNvPr id="19" name="Rectangle: Rounded Corners 18">
            <a:extLst>
              <a:ext uri="{FF2B5EF4-FFF2-40B4-BE49-F238E27FC236}">
                <a16:creationId xmlns:a16="http://schemas.microsoft.com/office/drawing/2014/main" id="{E9DB7A6B-BBDC-31FB-5DFE-27212E857794}"/>
              </a:ext>
            </a:extLst>
          </p:cNvPr>
          <p:cNvSpPr/>
          <p:nvPr/>
        </p:nvSpPr>
        <p:spPr>
          <a:xfrm>
            <a:off x="270667" y="1035145"/>
            <a:ext cx="6241304" cy="321277"/>
          </a:xfrm>
          <a:prstGeom prst="roundRect">
            <a:avLst/>
          </a:prstGeom>
          <a:solidFill>
            <a:srgbClr val="E686DF"/>
          </a:solidFill>
          <a:ln>
            <a:solidFill>
              <a:srgbClr val="E686D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000" b="1">
                <a:solidFill>
                  <a:schemeClr val="tx1"/>
                </a:solidFill>
                <a:latin typeface="Century Gothic"/>
                <a:cs typeface="Calibri"/>
              </a:rPr>
              <a:t>The design brief</a:t>
            </a:r>
            <a:endParaRPr lang="en-US" sz="2000" b="1">
              <a:solidFill>
                <a:schemeClr val="tx1"/>
              </a:solidFill>
              <a:latin typeface="Century Gothic" panose="020B0502020202020204" pitchFamily="34" charset="0"/>
              <a:cs typeface="Calibri"/>
            </a:endParaRPr>
          </a:p>
        </p:txBody>
      </p:sp>
      <p:sp>
        <p:nvSpPr>
          <p:cNvPr id="20" name="TextBox 2">
            <a:extLst>
              <a:ext uri="{FF2B5EF4-FFF2-40B4-BE49-F238E27FC236}">
                <a16:creationId xmlns:a16="http://schemas.microsoft.com/office/drawing/2014/main" id="{33B236B2-4B46-B23E-8A19-F6A88E7A35A9}"/>
              </a:ext>
            </a:extLst>
          </p:cNvPr>
          <p:cNvSpPr txBox="1"/>
          <p:nvPr/>
        </p:nvSpPr>
        <p:spPr>
          <a:xfrm>
            <a:off x="264555" y="1440546"/>
            <a:ext cx="6267936" cy="1661993"/>
          </a:xfrm>
          <a:prstGeom prst="rect">
            <a:avLst/>
          </a:prstGeom>
          <a:noFill/>
          <a:ln>
            <a:solidFill>
              <a:schemeClr val="tx1"/>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u="sng" dirty="0">
                <a:latin typeface="Century Gothic"/>
                <a:ea typeface="Open Sans Light"/>
                <a:cs typeface="Open Sans Light"/>
              </a:rPr>
              <a:t>‘We cannot walk alone’- Teddy for healing</a:t>
            </a:r>
          </a:p>
          <a:p>
            <a:r>
              <a:rPr lang="en-US" sz="1400" dirty="0">
                <a:latin typeface="Century Gothic"/>
                <a:ea typeface="Open Sans Light"/>
                <a:cs typeface="Open Sans Light"/>
              </a:rPr>
              <a:t>Each year, we welcome thousands of refugees/asylum seekers into our country; which makes people see Britain as a safe and kind place to go to, when fleeing persecution or war.  </a:t>
            </a:r>
            <a:endParaRPr lang="en-US" sz="1400">
              <a:latin typeface="Century Gothic"/>
              <a:ea typeface="Open Sans Light"/>
              <a:cs typeface="Open Sans Light"/>
            </a:endParaRPr>
          </a:p>
          <a:p>
            <a:r>
              <a:rPr lang="en-US" sz="1400" dirty="0">
                <a:latin typeface="Century Gothic"/>
                <a:ea typeface="Open Sans Light"/>
                <a:cs typeface="Open Sans Light"/>
              </a:rPr>
              <a:t>You have been asked to explore the theme of belonging. Design, make and evaluate a cuddly teddy that can be given to a child who has just arrived in the UK, to welcome them to their new home.</a:t>
            </a:r>
            <a:endParaRPr lang="en-US" sz="1400">
              <a:cs typeface="Calibri" panose="020F0502020204030204"/>
            </a:endParaRPr>
          </a:p>
        </p:txBody>
      </p:sp>
      <p:sp>
        <p:nvSpPr>
          <p:cNvPr id="16" name="TextBox 15">
            <a:extLst>
              <a:ext uri="{FF2B5EF4-FFF2-40B4-BE49-F238E27FC236}">
                <a16:creationId xmlns:a16="http://schemas.microsoft.com/office/drawing/2014/main" id="{F3B9843D-1039-4337-9109-9E79ADD79722}"/>
              </a:ext>
            </a:extLst>
          </p:cNvPr>
          <p:cNvSpPr txBox="1"/>
          <p:nvPr/>
        </p:nvSpPr>
        <p:spPr>
          <a:xfrm>
            <a:off x="2527621" y="1035630"/>
            <a:ext cx="2885822" cy="307777"/>
          </a:xfrm>
          <a:prstGeom prst="rect">
            <a:avLst/>
          </a:prstGeom>
          <a:solidFill>
            <a:schemeClr val="bg1">
              <a:lumMod val="85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ea typeface="Calibri" panose="020F0502020204030204"/>
                <a:cs typeface="Arial"/>
              </a:rPr>
              <a:t>Inspiration from Margarete Steiff </a:t>
            </a:r>
          </a:p>
        </p:txBody>
      </p:sp>
      <p:pic>
        <p:nvPicPr>
          <p:cNvPr id="25" name="Picture 24" descr="A chart with text on it&#10;&#10;Description automatically generated">
            <a:extLst>
              <a:ext uri="{FF2B5EF4-FFF2-40B4-BE49-F238E27FC236}">
                <a16:creationId xmlns:a16="http://schemas.microsoft.com/office/drawing/2014/main" id="{D6A3C487-DE8B-3936-BC06-D7B4F7955891}"/>
              </a:ext>
            </a:extLst>
          </p:cNvPr>
          <p:cNvPicPr>
            <a:picLocks noChangeAspect="1"/>
          </p:cNvPicPr>
          <p:nvPr/>
        </p:nvPicPr>
        <p:blipFill>
          <a:blip r:embed="rId4"/>
          <a:stretch>
            <a:fillRect/>
          </a:stretch>
        </p:blipFill>
        <p:spPr>
          <a:xfrm>
            <a:off x="2234116" y="3090270"/>
            <a:ext cx="4364655" cy="2495057"/>
          </a:xfrm>
          <a:prstGeom prst="rect">
            <a:avLst/>
          </a:prstGeom>
        </p:spPr>
      </p:pic>
      <p:grpSp>
        <p:nvGrpSpPr>
          <p:cNvPr id="10" name="Group 9">
            <a:extLst>
              <a:ext uri="{FF2B5EF4-FFF2-40B4-BE49-F238E27FC236}">
                <a16:creationId xmlns:a16="http://schemas.microsoft.com/office/drawing/2014/main" id="{2E197791-EC81-5A41-3B27-4CBBABA4B61B}"/>
              </a:ext>
            </a:extLst>
          </p:cNvPr>
          <p:cNvGrpSpPr/>
          <p:nvPr/>
        </p:nvGrpSpPr>
        <p:grpSpPr>
          <a:xfrm>
            <a:off x="340270" y="3093489"/>
            <a:ext cx="2316291" cy="307777"/>
            <a:chOff x="2689072" y="1197663"/>
            <a:chExt cx="2529818" cy="367789"/>
          </a:xfrm>
        </p:grpSpPr>
        <p:sp>
          <p:nvSpPr>
            <p:cNvPr id="24" name="Arrow: Left 23">
              <a:extLst>
                <a:ext uri="{FF2B5EF4-FFF2-40B4-BE49-F238E27FC236}">
                  <a16:creationId xmlns:a16="http://schemas.microsoft.com/office/drawing/2014/main" id="{B57DEB57-41AA-924D-CB08-D88DE697A818}"/>
                </a:ext>
              </a:extLst>
            </p:cNvPr>
            <p:cNvSpPr/>
            <p:nvPr/>
          </p:nvSpPr>
          <p:spPr>
            <a:xfrm rot="10800000">
              <a:off x="2689072" y="1230435"/>
              <a:ext cx="773137" cy="263776"/>
            </a:xfrm>
            <a:prstGeom prst="leftArrow">
              <a:avLst/>
            </a:prstGeom>
            <a:solidFill>
              <a:srgbClr val="0000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E41ECA9-7531-B66D-43D2-4761EA9E8263}"/>
                </a:ext>
              </a:extLst>
            </p:cNvPr>
            <p:cNvSpPr txBox="1"/>
            <p:nvPr/>
          </p:nvSpPr>
          <p:spPr>
            <a:xfrm>
              <a:off x="3575849" y="1197663"/>
              <a:ext cx="1643041" cy="367789"/>
            </a:xfrm>
            <a:prstGeom prst="rect">
              <a:avLst/>
            </a:prstGeom>
            <a:solidFill>
              <a:schemeClr val="bg1"/>
            </a:solid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dirty="0"/>
                <a:t>Success criteria</a:t>
              </a:r>
            </a:p>
          </p:txBody>
        </p:sp>
      </p:grpSp>
      <p:pic>
        <p:nvPicPr>
          <p:cNvPr id="26" name="Picture 25" descr="A stuffed bear with a white bow&#10;&#10;Description automatically generated">
            <a:extLst>
              <a:ext uri="{FF2B5EF4-FFF2-40B4-BE49-F238E27FC236}">
                <a16:creationId xmlns:a16="http://schemas.microsoft.com/office/drawing/2014/main" id="{87F5B173-19ED-135C-44C3-6D9C316BC496}"/>
              </a:ext>
            </a:extLst>
          </p:cNvPr>
          <p:cNvPicPr>
            <a:picLocks noChangeAspect="1"/>
          </p:cNvPicPr>
          <p:nvPr/>
        </p:nvPicPr>
        <p:blipFill>
          <a:blip r:embed="rId5"/>
          <a:stretch>
            <a:fillRect/>
          </a:stretch>
        </p:blipFill>
        <p:spPr>
          <a:xfrm>
            <a:off x="272549" y="6791639"/>
            <a:ext cx="2346700" cy="2826281"/>
          </a:xfrm>
          <a:prstGeom prst="rect">
            <a:avLst/>
          </a:prstGeom>
        </p:spPr>
      </p:pic>
      <p:pic>
        <p:nvPicPr>
          <p:cNvPr id="28" name="Picture 27" descr="A stuffed bear with a white ribbon&#10;&#10;Description automatically generated">
            <a:extLst>
              <a:ext uri="{FF2B5EF4-FFF2-40B4-BE49-F238E27FC236}">
                <a16:creationId xmlns:a16="http://schemas.microsoft.com/office/drawing/2014/main" id="{D88120C3-74CD-5567-2BAF-2958AE452363}"/>
              </a:ext>
            </a:extLst>
          </p:cNvPr>
          <p:cNvPicPr>
            <a:picLocks noChangeAspect="1"/>
          </p:cNvPicPr>
          <p:nvPr/>
        </p:nvPicPr>
        <p:blipFill>
          <a:blip r:embed="rId6"/>
          <a:stretch>
            <a:fillRect/>
          </a:stretch>
        </p:blipFill>
        <p:spPr>
          <a:xfrm>
            <a:off x="4452574" y="5587210"/>
            <a:ext cx="1686202" cy="2033581"/>
          </a:xfrm>
          <a:prstGeom prst="rect">
            <a:avLst/>
          </a:prstGeom>
        </p:spPr>
      </p:pic>
      <p:pic>
        <p:nvPicPr>
          <p:cNvPr id="30" name="Picture 29" descr="A stuffed bear with a bow&#10;&#10;Description automatically generated">
            <a:extLst>
              <a:ext uri="{FF2B5EF4-FFF2-40B4-BE49-F238E27FC236}">
                <a16:creationId xmlns:a16="http://schemas.microsoft.com/office/drawing/2014/main" id="{E6DE75A9-9573-4FB7-723D-99C64E7DB4A7}"/>
              </a:ext>
            </a:extLst>
          </p:cNvPr>
          <p:cNvPicPr>
            <a:picLocks noChangeAspect="1"/>
          </p:cNvPicPr>
          <p:nvPr/>
        </p:nvPicPr>
        <p:blipFill>
          <a:blip r:embed="rId7"/>
          <a:stretch>
            <a:fillRect/>
          </a:stretch>
        </p:blipFill>
        <p:spPr>
          <a:xfrm>
            <a:off x="2562008" y="5668165"/>
            <a:ext cx="1749440" cy="2072550"/>
          </a:xfrm>
          <a:prstGeom prst="rect">
            <a:avLst/>
          </a:prstGeom>
        </p:spPr>
      </p:pic>
      <p:sp>
        <p:nvSpPr>
          <p:cNvPr id="32" name="Rectangle: Rounded Corners 31">
            <a:extLst>
              <a:ext uri="{FF2B5EF4-FFF2-40B4-BE49-F238E27FC236}">
                <a16:creationId xmlns:a16="http://schemas.microsoft.com/office/drawing/2014/main" id="{E7C7F1C5-EDEC-F315-52A3-24F2040C36C2}"/>
              </a:ext>
            </a:extLst>
          </p:cNvPr>
          <p:cNvSpPr/>
          <p:nvPr/>
        </p:nvSpPr>
        <p:spPr>
          <a:xfrm>
            <a:off x="342432" y="3368042"/>
            <a:ext cx="504226" cy="316035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ea typeface="Calibri"/>
                <a:cs typeface="Calibri"/>
              </a:rPr>
              <a:t>W</a:t>
            </a:r>
          </a:p>
          <a:p>
            <a:pPr algn="ctr"/>
            <a:r>
              <a:rPr lang="en-US" sz="3200" dirty="0">
                <a:solidFill>
                  <a:schemeClr val="bg1"/>
                </a:solidFill>
                <a:ea typeface="Calibri"/>
                <a:cs typeface="Calibri"/>
              </a:rPr>
              <a:t>A</a:t>
            </a:r>
          </a:p>
          <a:p>
            <a:pPr algn="ctr"/>
            <a:r>
              <a:rPr lang="en-US" sz="3200" dirty="0">
                <a:solidFill>
                  <a:schemeClr val="bg1"/>
                </a:solidFill>
                <a:ea typeface="Calibri"/>
                <a:cs typeface="Calibri"/>
              </a:rPr>
              <a:t>G</a:t>
            </a:r>
          </a:p>
          <a:p>
            <a:pPr algn="ctr"/>
            <a:r>
              <a:rPr lang="en-US" sz="3200" dirty="0">
                <a:solidFill>
                  <a:schemeClr val="bg1"/>
                </a:solidFill>
                <a:ea typeface="Calibri"/>
                <a:cs typeface="Calibri"/>
              </a:rPr>
              <a:t>O</a:t>
            </a:r>
          </a:p>
          <a:p>
            <a:pPr algn="ctr"/>
            <a:r>
              <a:rPr lang="en-US" sz="3200" dirty="0">
                <a:solidFill>
                  <a:schemeClr val="bg1"/>
                </a:solidFill>
                <a:ea typeface="Calibri"/>
                <a:cs typeface="Calibri"/>
              </a:rPr>
              <a:t>L</a:t>
            </a:r>
          </a:p>
          <a:p>
            <a:pPr algn="ctr"/>
            <a:r>
              <a:rPr lang="en-US" sz="3200" dirty="0">
                <a:solidFill>
                  <a:schemeClr val="bg1"/>
                </a:solidFill>
                <a:ea typeface="Calibri"/>
                <a:cs typeface="Calibri"/>
              </a:rPr>
              <a:t>L</a:t>
            </a:r>
            <a:endParaRPr lang="en-US" sz="3200" dirty="0">
              <a:ea typeface="Calibri"/>
              <a:cs typeface="Calibri"/>
            </a:endParaRPr>
          </a:p>
        </p:txBody>
      </p:sp>
      <p:sp>
        <p:nvSpPr>
          <p:cNvPr id="33" name="TextBox 2">
            <a:extLst>
              <a:ext uri="{FF2B5EF4-FFF2-40B4-BE49-F238E27FC236}">
                <a16:creationId xmlns:a16="http://schemas.microsoft.com/office/drawing/2014/main" id="{DFF00519-DD5E-6AA0-06E7-380C907A9441}"/>
              </a:ext>
            </a:extLst>
          </p:cNvPr>
          <p:cNvSpPr txBox="1"/>
          <p:nvPr/>
        </p:nvSpPr>
        <p:spPr>
          <a:xfrm>
            <a:off x="841994" y="3428213"/>
            <a:ext cx="1416320" cy="3046988"/>
          </a:xfrm>
          <a:prstGeom prst="rect">
            <a:avLst/>
          </a:prstGeom>
          <a:solidFill>
            <a:schemeClr val="accent6">
              <a:lumMod val="20000"/>
              <a:lumOff val="80000"/>
            </a:schemeClr>
          </a:solid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a:cs typeface="Arial"/>
              </a:rPr>
              <a:t>To prepare yourself for the assessment, look at the examples of work by others below and practice your creative idea in the box below, then get ready to succeed in class. You can make up your own features with fabrics, it hand embroidery stitches.</a:t>
            </a:r>
            <a:endParaRPr lang="en-US" sz="1200" dirty="0">
              <a:latin typeface="Arial"/>
              <a:ea typeface="Calibri"/>
              <a:cs typeface="Arial"/>
            </a:endParaRPr>
          </a:p>
        </p:txBody>
      </p:sp>
      <p:sp>
        <p:nvSpPr>
          <p:cNvPr id="34" name="TextBox 33">
            <a:extLst>
              <a:ext uri="{FF2B5EF4-FFF2-40B4-BE49-F238E27FC236}">
                <a16:creationId xmlns:a16="http://schemas.microsoft.com/office/drawing/2014/main" id="{9977DDDA-5985-6E62-A6FB-86055F6925AD}"/>
              </a:ext>
            </a:extLst>
          </p:cNvPr>
          <p:cNvSpPr txBox="1"/>
          <p:nvPr/>
        </p:nvSpPr>
        <p:spPr>
          <a:xfrm>
            <a:off x="3147743" y="7919149"/>
            <a:ext cx="1268316" cy="1477328"/>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Using extended </a:t>
            </a:r>
          </a:p>
          <a:p>
            <a:r>
              <a:rPr lang="en-US" dirty="0">
                <a:cs typeface="Calibri"/>
              </a:rPr>
              <a:t>writing skills in Technology</a:t>
            </a:r>
            <a:endParaRPr lang="en-US">
              <a:cs typeface="Calibri"/>
            </a:endParaRPr>
          </a:p>
        </p:txBody>
      </p:sp>
      <p:sp>
        <p:nvSpPr>
          <p:cNvPr id="36" name="Arrow: Left 35">
            <a:extLst>
              <a:ext uri="{FF2B5EF4-FFF2-40B4-BE49-F238E27FC236}">
                <a16:creationId xmlns:a16="http://schemas.microsoft.com/office/drawing/2014/main" id="{0F9F7571-8CA4-A62F-C903-87FEDDBA47A9}"/>
              </a:ext>
            </a:extLst>
          </p:cNvPr>
          <p:cNvSpPr/>
          <p:nvPr/>
        </p:nvSpPr>
        <p:spPr>
          <a:xfrm rot="10800000">
            <a:off x="4311043" y="8446029"/>
            <a:ext cx="707881" cy="220736"/>
          </a:xfrm>
          <a:prstGeom prst="leftArrow">
            <a:avLst/>
          </a:prstGeom>
          <a:solidFill>
            <a:srgbClr val="0000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008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83e54bb-90d3-493c-a982-42f170e588d2" xsi:nil="true"/>
    <SharedWithUsers xmlns="1996183d-31bc-4ee5-a109-e2b5226f6a55">
      <UserInfo>
        <DisplayName>Zainab Asghar</DisplayName>
        <AccountId>17</AccountId>
        <AccountType/>
      </UserInfo>
      <UserInfo>
        <DisplayName>Juliet Sadeghian</DisplayName>
        <AccountId>84</AccountId>
        <AccountType/>
      </UserInfo>
    </SharedWithUsers>
    <lcf76f155ced4ddcb4097134ff3c332f xmlns="783e54bb-90d3-493c-a982-42f170e588d2">
      <Terms xmlns="http://schemas.microsoft.com/office/infopath/2007/PartnerControls"/>
    </lcf76f155ced4ddcb4097134ff3c332f>
    <TaxCatchAll xmlns="1996183d-31bc-4ee5-a109-e2b5226f6a5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16CF28DC3DE84998BF398449908ECE" ma:contentTypeVersion="13" ma:contentTypeDescription="Create a new document." ma:contentTypeScope="" ma:versionID="91fd21ec13a4fc19211bb6476c5c363b">
  <xsd:schema xmlns:xsd="http://www.w3.org/2001/XMLSchema" xmlns:xs="http://www.w3.org/2001/XMLSchema" xmlns:p="http://schemas.microsoft.com/office/2006/metadata/properties" xmlns:ns2="783e54bb-90d3-493c-a982-42f170e588d2" xmlns:ns3="1996183d-31bc-4ee5-a109-e2b5226f6a55" targetNamespace="http://schemas.microsoft.com/office/2006/metadata/properties" ma:root="true" ma:fieldsID="8550643957bfaf144000f9456753d5ab" ns2:_="" ns3:_="">
    <xsd:import namespace="783e54bb-90d3-493c-a982-42f170e588d2"/>
    <xsd:import namespace="1996183d-31bc-4ee5-a109-e2b5226f6a5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3e54bb-90d3-493c-a982-42f170e58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14d7b24-c812-4ab9-97de-b36a7f2967c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96183d-31bc-4ee5-a109-e2b5226f6a5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c852039-7c0e-47e9-b584-90c0b0557d72}" ma:internalName="TaxCatchAll" ma:showField="CatchAllData" ma:web="1996183d-31bc-4ee5-a109-e2b5226f6a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2D283-DC66-4E67-8460-4312370C27DA}">
  <ds:schemaRefs>
    <ds:schemaRef ds:uri="http://schemas.microsoft.com/sharepoint/v3/contenttype/forms"/>
  </ds:schemaRefs>
</ds:datastoreItem>
</file>

<file path=customXml/itemProps2.xml><?xml version="1.0" encoding="utf-8"?>
<ds:datastoreItem xmlns:ds="http://schemas.openxmlformats.org/officeDocument/2006/customXml" ds:itemID="{CFFC65D3-6E6F-47C0-B951-D0A496628886}">
  <ds:schemaRefs>
    <ds:schemaRef ds:uri="http://schemas.microsoft.com/office/2006/metadata/properties"/>
    <ds:schemaRef ds:uri="http://schemas.microsoft.com/office/infopath/2007/PartnerControls"/>
    <ds:schemaRef ds:uri="b86961f6-170d-4ee1-a3d3-c3a3587514db"/>
    <ds:schemaRef ds:uri="783e54bb-90d3-493c-a982-42f170e588d2"/>
    <ds:schemaRef ds:uri="1996183d-31bc-4ee5-a109-e2b5226f6a55"/>
  </ds:schemaRefs>
</ds:datastoreItem>
</file>

<file path=customXml/itemProps3.xml><?xml version="1.0" encoding="utf-8"?>
<ds:datastoreItem xmlns:ds="http://schemas.openxmlformats.org/officeDocument/2006/customXml" ds:itemID="{F4495298-9C8F-4111-A770-8570D662F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3e54bb-90d3-493c-a982-42f170e588d2"/>
    <ds:schemaRef ds:uri="1996183d-31bc-4ee5-a109-e2b5226f6a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9</Slides>
  <Notes>2</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1284</cp:revision>
  <dcterms:created xsi:type="dcterms:W3CDTF">2022-05-17T14:36:48Z</dcterms:created>
  <dcterms:modified xsi:type="dcterms:W3CDTF">2024-01-08T10:54:52Z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0x010100CA16CF28DC3DE84998BF398449908ECE</vt:lpwstr>
  </property>
  <property fmtid="{D5CDD505-2E9C-101B-9397-08002B2CF9AE}" pid="3" name="Order">
    <vt:r8>405476100</vt:r8>
  </property>
  <property fmtid="{D5CDD505-2E9C-101B-9397-08002B2CF9AE}" pid="4" name="xd_Signature">
    <vt:bool>false</vt:bool>
  </property>
  <property fmtid="{D5CDD505-2E9C-101B-9397-08002B2CF9AE}" pid="5" name="SharedWithUsers">
    <vt:lpwstr>265;#Zainab Asghar</vt:lpwstr>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MediaServiceImageTags">
    <vt:lpwstr/>
  </property>
</Properties>
</file>