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93250E-DDD8-4FD5-9448-36374075021F}" v="18" dt="2022-12-15T08:17:21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746F-25CA-4097-BAA3-8DEC7807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E120F-CE9E-4595-82BD-DCD9A6B3F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CF27-2DC8-4AD7-A63A-F4B6C60E5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2E13C-6A0D-440C-B4EA-76F133DC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E809E-706D-4E5C-B7FA-61114653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61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C601-2A36-40CF-8B0F-F8CA02C3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974D1-75A8-4BA7-AC35-51ED733F6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1EA8-E350-4A06-8BE9-922A14EA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9278B-B2E6-4BD6-80AF-B43340F4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7354F-49C2-41AA-B0C6-B2C14377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4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2D7DF0-52A4-4DA6-B032-EB85709B2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117C5-781C-4137-88D1-707D517A6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8A403-3077-440B-892E-CA4AF82C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F4B73-1ECA-49B6-8DCF-17A7F7BA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696C-5983-407F-B0E3-FC3CE51A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65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F7ACB-6E25-4466-B6DC-7D8374356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1E65-2AF5-4E1C-8990-A9D28B82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8A414-92AD-4E7A-B84F-8D908FF8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EBB1F-5986-49E0-9E89-E02C86B5B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0B9A6-DF7C-4E3D-B23F-D6485EF11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6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51E2-B500-4E99-987D-AD092AF3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66249-86A5-4498-B049-5C7B37CB1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3B8DE-161F-4B11-9938-36553C4C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61594-FB15-472C-873C-1B05A248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5CD0-DB96-488A-BD7B-0066DE1E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3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43939-3547-4DB3-905A-E3B052E0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0272E-3D19-4E09-BBB4-8FE97B9DD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A0506-AF24-4F28-9CE4-67E38E7D8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281A-A383-45E7-ABF6-9D791A19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F8525-2EF6-4A50-AAF5-71672F98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5EB-499D-4AC3-A6A1-A3ECEAEF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07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444FC-7CAE-4415-B82B-1C82AF7F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3095A-7FB3-4D4E-91E8-07C80780B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DC4AD-9B8B-4D7C-90B5-3AE955B5A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3CE9A-F43C-45FA-BD70-5B3834F5D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754DB-F8C8-448C-B1EE-3343E15C4A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5AEBE-50EB-416D-BD4A-EE5A3CF8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8E531-9158-47C6-AE30-6F37911AE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983948-D32A-433C-8621-B2B6B953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17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36DC9-C392-4900-9164-9B831294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9C679-2A81-45CB-AFC6-995298AF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B96F0-C65A-46AC-8E6B-2DE34D9E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63837-DB4E-4F98-AC1D-19703A7F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68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8932D8-51BE-4C87-8927-63134C9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0C7D4-9B06-4D4E-8898-C4AFBA18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497C4-CC00-48C5-939B-B18B0859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6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6AD4-CAB1-4DA0-9463-53DEDEE70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BD38B-0D16-4EBD-99E3-7F4D2B2EE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76589-57FE-4987-96FC-4465FB995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7453A-BB6D-4546-8FAD-F296ADC7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9B35E-80C7-45F6-9352-6E1D5613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678B7-7BCD-4352-97B0-DD530F55A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85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51704-C496-4E4A-8B5D-2D742BA2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756CD0-1E09-4A58-BAD6-FAFB92147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BD020-BEB7-4FFD-9B71-CAE442C2A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A62C5-5FA6-4D5D-99E7-FACFC4A33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9130E-2BCD-480A-A996-1292A5F8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F8BCF-AA0E-43EC-893E-DFF2219A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9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02557-BCCA-49FD-859B-E721787D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2F052-F36E-4125-BA27-F41E8E603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32A2E-00E9-4363-A610-7F925D163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580E-6809-42FA-8188-EE7DBCAD299B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C8831-E224-4308-A7EE-BFB968C8E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423C-8C75-49AB-AE3C-0B9DF9A6A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2DA7-AF83-473F-BF97-DC84FA784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34AADF-5147-4E39-8639-06CCE8ED619B}"/>
              </a:ext>
            </a:extLst>
          </p:cNvPr>
          <p:cNvSpPr/>
          <p:nvPr/>
        </p:nvSpPr>
        <p:spPr>
          <a:xfrm>
            <a:off x="3414843" y="1964122"/>
            <a:ext cx="3133471" cy="1000324"/>
          </a:xfrm>
          <a:prstGeom prst="rect">
            <a:avLst/>
          </a:prstGeom>
          <a:solidFill>
            <a:schemeClr val="accent2">
              <a:alpha val="14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8.2 Nutrition health &amp; disease  KO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A0A3073-1F91-41D7-9EF4-6F5BEDC85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380174"/>
              </p:ext>
            </p:extLst>
          </p:nvPr>
        </p:nvGraphicFramePr>
        <p:xfrm>
          <a:off x="16882" y="27765"/>
          <a:ext cx="3397961" cy="690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1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0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/>
                        </a:rPr>
                        <a:t>Nutrition</a:t>
                      </a:r>
                      <a:r>
                        <a:rPr lang="en-GB" sz="13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/>
                        </a:rPr>
                        <a:t>, Health &amp; Disease: Knowledge Organiser</a:t>
                      </a:r>
                      <a:endParaRPr lang="en-GB" sz="13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Balanced</a:t>
                      </a:r>
                      <a:r>
                        <a:rPr lang="en-GB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Diet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A diet consisting</a:t>
                      </a:r>
                      <a:r>
                        <a:rPr lang="en-GB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of lots of different food groups which provides all nutrients needed for good health. 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85682"/>
                  </a:ext>
                </a:extLst>
              </a:tr>
              <a:tr h="599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Starch</a:t>
                      </a:r>
                      <a:r>
                        <a:rPr lang="en-GB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Sugar</a:t>
                      </a:r>
                      <a:r>
                        <a:rPr lang="en-GB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(glucose) gets stored as starch in plants, so it can be used for energy at a later time. 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85658"/>
                  </a:ext>
                </a:extLst>
              </a:tr>
              <a:tr h="59974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Deficiency Disease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300" dirty="0"/>
                        <a:t>A deficiency disease is when a person is severely  lacking a certain nutrient in their diet.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150184"/>
                  </a:ext>
                </a:extLst>
              </a:tr>
              <a:tr h="7954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Kwashiorkor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en-GB" sz="1300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Caused by a lack of protein.</a:t>
                      </a:r>
                      <a:r>
                        <a:rPr lang="en-GB" sz="1300" baseline="0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Severe malnutrition, causes swelling because of built up body tissues, usually in the belly. </a:t>
                      </a:r>
                      <a:endParaRPr lang="en-GB" sz="13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7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Night blindness</a:t>
                      </a:r>
                      <a:r>
                        <a:rPr lang="en-GB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ahoma"/>
                        </a:rPr>
                        <a:t> 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  <a:p>
                      <a:pPr algn="l" fontAlgn="ctr"/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Caused</a:t>
                      </a:r>
                      <a:r>
                        <a:rPr lang="en-GB" sz="1300" baseline="0" dirty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by lack of vitamin A. Struggle to see in low light levels. Can lead to permanent blindness if not treated. </a:t>
                      </a:r>
                      <a:endParaRPr lang="en-GB" sz="13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444825"/>
                  </a:ext>
                </a:extLst>
              </a:tr>
              <a:tr h="6620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Scurvy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Caused</a:t>
                      </a:r>
                      <a:r>
                        <a:rPr lang="en-GB" sz="13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a lack of vitamin C. Causes bleeding teeth and gums, tooth loss and joint pain. </a:t>
                      </a:r>
                      <a:endParaRPr lang="en-GB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224205"/>
                  </a:ext>
                </a:extLst>
              </a:tr>
              <a:tr h="887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Rickets.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Caused by a lack of vitamin D. Affects bone</a:t>
                      </a:r>
                      <a:r>
                        <a:rPr lang="en-GB" sz="13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development in children. Bone becomes soft and weak and can show deformities, such as bowed legs. </a:t>
                      </a:r>
                      <a:endParaRPr lang="en-GB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072912"/>
                  </a:ext>
                </a:extLst>
              </a:tr>
              <a:tr h="887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Factor</a:t>
                      </a:r>
                      <a:r>
                        <a:rPr lang="en-GB" sz="13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3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Something</a:t>
                      </a:r>
                      <a:r>
                        <a:rPr lang="en-GB" sz="13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that causes someone to be more likely to develop a disease. E.g. Smoking is a risk factor for lung cancer. </a:t>
                      </a:r>
                      <a:endParaRPr lang="en-GB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20613"/>
                  </a:ext>
                </a:extLst>
              </a:tr>
              <a:tr h="795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disease</a:t>
                      </a:r>
                      <a:r>
                        <a:rPr lang="en-GB" sz="13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caused by rapid uncontrollable cell division, caused by a mutation (change) in DNA.</a:t>
                      </a:r>
                      <a:endParaRPr lang="en-GB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00989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B70AD6A-FFCC-479E-ABA8-7052B5FCE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843" y="1213959"/>
            <a:ext cx="3659387" cy="1000324"/>
          </a:xfrm>
          <a:prstGeom prst="rect">
            <a:avLst/>
          </a:prstGeom>
        </p:spPr>
      </p:pic>
      <p:pic>
        <p:nvPicPr>
          <p:cNvPr id="9" name="Picture 2" descr="Kwashiorkor and Marasmus - Biochemistry - Medbullets Step 1">
            <a:extLst>
              <a:ext uri="{FF2B5EF4-FFF2-40B4-BE49-F238E27FC236}">
                <a16:creationId xmlns:a16="http://schemas.microsoft.com/office/drawing/2014/main" id="{01B65C1B-049C-4188-8FF4-C9F037CDD7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6" b="10232"/>
          <a:stretch/>
        </p:blipFill>
        <p:spPr bwMode="auto">
          <a:xfrm>
            <a:off x="3409775" y="-3564"/>
            <a:ext cx="1133005" cy="109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Scurvy: Symptoms, causes, treatment, and prevention">
            <a:extLst>
              <a:ext uri="{FF2B5EF4-FFF2-40B4-BE49-F238E27FC236}">
                <a16:creationId xmlns:a16="http://schemas.microsoft.com/office/drawing/2014/main" id="{EDD0E794-46D3-4A21-A7BF-9A04B2146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5"/>
          <a:stretch/>
        </p:blipFill>
        <p:spPr bwMode="auto">
          <a:xfrm>
            <a:off x="4527627" y="-3564"/>
            <a:ext cx="1371259" cy="109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Rickets - Stock Image - C009/4075 - Science Photo Library">
            <a:extLst>
              <a:ext uri="{FF2B5EF4-FFF2-40B4-BE49-F238E27FC236}">
                <a16:creationId xmlns:a16="http://schemas.microsoft.com/office/drawing/2014/main" id="{B95CBE9B-3E3B-40CB-B4C4-03A66031D7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53"/>
          <a:stretch/>
        </p:blipFill>
        <p:spPr bwMode="auto">
          <a:xfrm>
            <a:off x="5888995" y="-3564"/>
            <a:ext cx="1243147" cy="109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5180579-FA9E-48D4-BDC3-36914B2BAFC6}"/>
              </a:ext>
            </a:extLst>
          </p:cNvPr>
          <p:cNvSpPr/>
          <p:nvPr/>
        </p:nvSpPr>
        <p:spPr>
          <a:xfrm>
            <a:off x="3409179" y="1060209"/>
            <a:ext cx="1127937" cy="261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KWASHIORKOR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AC893C-DEC8-462D-A287-FBFA1092FEB0}"/>
              </a:ext>
            </a:extLst>
          </p:cNvPr>
          <p:cNvSpPr/>
          <p:nvPr/>
        </p:nvSpPr>
        <p:spPr>
          <a:xfrm>
            <a:off x="4635253" y="1082499"/>
            <a:ext cx="1127937" cy="261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SCURVY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1924BF-226D-4CC2-AF2C-A02923F39473}"/>
              </a:ext>
            </a:extLst>
          </p:cNvPr>
          <p:cNvSpPr/>
          <p:nvPr/>
        </p:nvSpPr>
        <p:spPr>
          <a:xfrm>
            <a:off x="5951957" y="1085347"/>
            <a:ext cx="1127937" cy="261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RICKETS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2411C85-AEBB-4C68-A009-4F726DDF2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8313" y="2739583"/>
            <a:ext cx="5608180" cy="41184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24798C-6EF5-4A9F-9071-F73C34E76E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42856" y="-3563"/>
            <a:ext cx="5016683" cy="2743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45FE93-8F0D-44AF-A875-32A24C09E1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17117" y="2964446"/>
            <a:ext cx="3131196" cy="389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1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090630"/>
              </p:ext>
            </p:extLst>
          </p:nvPr>
        </p:nvGraphicFramePr>
        <p:xfrm>
          <a:off x="0" y="39189"/>
          <a:ext cx="12192000" cy="6831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596">
                  <a:extLst>
                    <a:ext uri="{9D8B030D-6E8A-4147-A177-3AD203B41FA5}">
                      <a16:colId xmlns:a16="http://schemas.microsoft.com/office/drawing/2014/main" val="1258797530"/>
                    </a:ext>
                  </a:extLst>
                </a:gridCol>
                <a:gridCol w="6409795">
                  <a:extLst>
                    <a:ext uri="{9D8B030D-6E8A-4147-A177-3AD203B41FA5}">
                      <a16:colId xmlns:a16="http://schemas.microsoft.com/office/drawing/2014/main" val="2431363691"/>
                    </a:ext>
                  </a:extLst>
                </a:gridCol>
                <a:gridCol w="5234609">
                  <a:extLst>
                    <a:ext uri="{9D8B030D-6E8A-4147-A177-3AD203B41FA5}">
                      <a16:colId xmlns:a16="http://schemas.microsoft.com/office/drawing/2014/main" val="894404082"/>
                    </a:ext>
                  </a:extLst>
                </a:gridCol>
              </a:tblGrid>
              <a:tr h="326566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Summary Questions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Answers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9688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glucose</a:t>
                      </a:r>
                      <a:r>
                        <a:rPr lang="en-GB" sz="1100" baseline="0" dirty="0"/>
                        <a:t> stored as in plants? 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987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Define ‘deficiency</a:t>
                      </a:r>
                      <a:r>
                        <a:rPr lang="en-GB" sz="1100" baseline="0" dirty="0"/>
                        <a:t> disease’, give an example &amp; state what vitamin deficiency it is caused by.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67655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Give a risk factor for lung cancer</a:t>
                      </a:r>
                    </a:p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136378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Name a disease caused by</a:t>
                      </a:r>
                      <a:r>
                        <a:rPr lang="en-GB" sz="1100" baseline="0" dirty="0"/>
                        <a:t> excessive drinking of alcohol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7397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How can you test how</a:t>
                      </a:r>
                      <a:r>
                        <a:rPr lang="en-GB" sz="1100" baseline="0" dirty="0"/>
                        <a:t> much sugar is in a sample of food? Name the chemical used, and the changes involved.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6950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How can you test if</a:t>
                      </a:r>
                      <a:r>
                        <a:rPr lang="en-GB" sz="1100" baseline="0" dirty="0"/>
                        <a:t> a sample of food has starch in it? Name the chemical used, and the changes involved.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63149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How can you test if</a:t>
                      </a:r>
                      <a:r>
                        <a:rPr lang="en-GB" sz="1100" baseline="0" dirty="0"/>
                        <a:t> a sample of food has protein in it? Name the chemical used, and the changes involved.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14439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How can you test if</a:t>
                      </a:r>
                      <a:r>
                        <a:rPr lang="en-GB" sz="1100" baseline="0" dirty="0"/>
                        <a:t> a sample of food has fat in it? Name the chemical used, and the changes involved. 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34843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What is a balanced diet?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47599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Where is amylase found in the body?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21716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aseline="0" dirty="0"/>
                        <a:t>. Where is protease found inside the body?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507376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Where is lipase found inside the body?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718260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Which organ produces bile?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28679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Protein are broken down in to what?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02251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Fats are broken down in to what?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17543"/>
                  </a:ext>
                </a:extLst>
              </a:tr>
              <a:tr h="405673">
                <a:tc>
                  <a:txBody>
                    <a:bodyPr/>
                    <a:lstStyle/>
                    <a:p>
                      <a:r>
                        <a:rPr lang="en-GB" sz="1100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Starch is broken down into what?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11529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Which part of the digestive system is the food absorbed in to the blood?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67333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What is the role of the large intestine?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89212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Where in the body does digestion of food start?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505034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r>
                        <a:rPr lang="en-GB" sz="1100" dirty="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Which disease is caused by a lack </a:t>
                      </a:r>
                      <a:r>
                        <a:rPr lang="en-GB" sz="1100"/>
                        <a:t>of vitamin D?</a:t>
                      </a:r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10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75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Hussain</dc:creator>
  <cp:lastModifiedBy>Taffy Brown</cp:lastModifiedBy>
  <cp:revision>2</cp:revision>
  <dcterms:created xsi:type="dcterms:W3CDTF">2022-12-13T09:14:11Z</dcterms:created>
  <dcterms:modified xsi:type="dcterms:W3CDTF">2024-01-05T09:05:29Z</dcterms:modified>
</cp:coreProperties>
</file>